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748" r:id="rId3"/>
    <p:sldId id="678" r:id="rId4"/>
    <p:sldId id="320" r:id="rId5"/>
    <p:sldId id="749" r:id="rId6"/>
    <p:sldId id="264" r:id="rId7"/>
    <p:sldId id="750" r:id="rId8"/>
    <p:sldId id="751" r:id="rId9"/>
    <p:sldId id="752" r:id="rId10"/>
    <p:sldId id="758" r:id="rId11"/>
    <p:sldId id="754" r:id="rId12"/>
    <p:sldId id="756" r:id="rId13"/>
    <p:sldId id="762" r:id="rId14"/>
    <p:sldId id="763" r:id="rId15"/>
    <p:sldId id="761" r:id="rId16"/>
    <p:sldId id="757" r:id="rId17"/>
    <p:sldId id="753" r:id="rId18"/>
    <p:sldId id="765" r:id="rId19"/>
    <p:sldId id="766" r:id="rId20"/>
    <p:sldId id="768" r:id="rId21"/>
    <p:sldId id="767" r:id="rId22"/>
    <p:sldId id="764" r:id="rId23"/>
    <p:sldId id="759" r:id="rId24"/>
    <p:sldId id="769" r:id="rId25"/>
    <p:sldId id="315" r:id="rId26"/>
  </p:sldIdLst>
  <p:sldSz cx="19799300" cy="11160125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inkoff Sans" panose="02000806050000020004" charset="0"/>
      <p:regular r:id="rId33"/>
      <p:bold r:id="rId34"/>
    </p:embeddedFont>
    <p:embeddedFont>
      <p:font typeface="TINKOFFSANS-MEDIUM" panose="02000806050000020004" charset="0"/>
      <p:regular r:id="rId35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74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498" userDrawn="1">
          <p15:clr>
            <a:srgbClr val="A4A3A4"/>
          </p15:clr>
        </p15:guide>
        <p15:guide id="6" pos="3923" userDrawn="1">
          <p15:clr>
            <a:srgbClr val="A4A3A4"/>
          </p15:clr>
        </p15:guide>
        <p15:guide id="7" pos="9048" userDrawn="1">
          <p15:clr>
            <a:srgbClr val="A4A3A4"/>
          </p15:clr>
        </p15:guide>
        <p15:guide id="8" pos="10046" userDrawn="1">
          <p15:clr>
            <a:srgbClr val="A4A3A4"/>
          </p15:clr>
        </p15:guide>
        <p15:guide id="9" orient="horz" pos="1701" userDrawn="1">
          <p15:clr>
            <a:srgbClr val="A4A3A4"/>
          </p15:clr>
        </p15:guide>
        <p15:guide id="10" orient="horz" pos="35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438BF9"/>
    <a:srgbClr val="FF5353"/>
    <a:srgbClr val="FF8989"/>
    <a:srgbClr val="FFDD2C"/>
    <a:srgbClr val="5E5E5E"/>
    <a:srgbClr val="3A3A3A"/>
    <a:srgbClr val="E0E0E0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9622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296" y="96"/>
      </p:cViewPr>
      <p:guideLst>
        <p:guide orient="horz" pos="6531"/>
        <p:guide pos="11974"/>
        <p:guide orient="horz" pos="499"/>
        <p:guide pos="498"/>
        <p:guide pos="3923"/>
        <p:guide pos="9048"/>
        <p:guide pos="10046"/>
        <p:guide orient="horz" pos="1701"/>
        <p:guide orient="horz" pos="3583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262389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52209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Выбор данных подходов решает проблемы:</a:t>
            </a:r>
            <a:br>
              <a:rPr lang="ru-RU" dirty="0"/>
            </a:br>
            <a:r>
              <a:rPr lang="ru-RU" dirty="0"/>
              <a:t>Фильтр пузырька и </a:t>
            </a:r>
            <a:r>
              <a:rPr lang="en-US" sz="1400" dirty="0">
                <a:latin typeface="TINKOFFSANS-MEDIUM" panose="02000806050000020004" charset="0"/>
              </a:rPr>
              <a:t>Exploration vs Exploitation </a:t>
            </a:r>
          </a:p>
          <a:p>
            <a:r>
              <a:rPr lang="ru-RU" dirty="0"/>
              <a:t>Потому что мы в случайный момент подкидываем рандом реку и пользователь может выбраться из пузырька</a:t>
            </a:r>
          </a:p>
        </p:txBody>
      </p:sp>
    </p:spTree>
    <p:extLst>
      <p:ext uri="{BB962C8B-B14F-4D97-AF65-F5344CB8AC3E}">
        <p14:creationId xmlns:p14="http://schemas.microsoft.com/office/powerpoint/2010/main" val="334800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Выбор данных подходов решает проблемы:</a:t>
            </a:r>
            <a:br>
              <a:rPr lang="ru-RU" dirty="0"/>
            </a:br>
            <a:r>
              <a:rPr lang="ru-RU" dirty="0"/>
              <a:t>Фильтр пузырька и </a:t>
            </a:r>
            <a:r>
              <a:rPr lang="en-US" sz="1400" dirty="0">
                <a:latin typeface="TINKOFFSANS-MEDIUM" panose="02000806050000020004" charset="0"/>
              </a:rPr>
              <a:t>Exploration vs Exploitation </a:t>
            </a:r>
          </a:p>
          <a:p>
            <a:r>
              <a:rPr lang="ru-RU" dirty="0"/>
              <a:t>Потому что мы в случайный момент подкидываем рандом реку и пользователь может выбраться из пузырька</a:t>
            </a:r>
          </a:p>
        </p:txBody>
      </p:sp>
    </p:spTree>
    <p:extLst>
      <p:ext uri="{BB962C8B-B14F-4D97-AF65-F5344CB8AC3E}">
        <p14:creationId xmlns:p14="http://schemas.microsoft.com/office/powerpoint/2010/main" val="361142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Выбор данных подходов решает проблемы:</a:t>
            </a:r>
            <a:br>
              <a:rPr lang="ru-RU" dirty="0"/>
            </a:br>
            <a:r>
              <a:rPr lang="ru-RU" dirty="0"/>
              <a:t>Фильтр пузырька и </a:t>
            </a:r>
            <a:r>
              <a:rPr lang="en-US" sz="1400" dirty="0">
                <a:latin typeface="TINKOFFSANS-MEDIUM" panose="02000806050000020004" charset="0"/>
              </a:rPr>
              <a:t>Exploration vs Exploitation </a:t>
            </a:r>
          </a:p>
          <a:p>
            <a:r>
              <a:rPr lang="ru-RU" dirty="0"/>
              <a:t>Потому что мы в случайный момент подкидываем рандом реку и пользователь может выбраться из пузырька</a:t>
            </a:r>
          </a:p>
        </p:txBody>
      </p:sp>
    </p:spTree>
    <p:extLst>
      <p:ext uri="{BB962C8B-B14F-4D97-AF65-F5344CB8AC3E}">
        <p14:creationId xmlns:p14="http://schemas.microsoft.com/office/powerpoint/2010/main" val="236452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2573381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038540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459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527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99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65153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755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341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161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QR code add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274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4973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Методы и алгоритмы: Рекомендательные системы используют разнообразные методы и алгоритмы для предсказания пользовательских предпочтений. Некоторые из наиболее популярных включают в себя сингулярное разложение матрицы (SVD), метод ближайших соседей (k-</a:t>
            </a:r>
            <a:r>
              <a:rPr lang="ru-RU" dirty="0" err="1"/>
              <a:t>Nearest</a:t>
            </a:r>
            <a:r>
              <a:rPr lang="ru-RU" dirty="0"/>
              <a:t> </a:t>
            </a:r>
            <a:r>
              <a:rPr lang="ru-RU" dirty="0" err="1"/>
              <a:t>Neighbors</a:t>
            </a:r>
            <a:r>
              <a:rPr lang="ru-RU" dirty="0"/>
              <a:t>), факторизацию матрицы (Matrix </a:t>
            </a:r>
            <a:r>
              <a:rPr lang="ru-RU" dirty="0" err="1"/>
              <a:t>Factorization</a:t>
            </a:r>
            <a:r>
              <a:rPr lang="ru-RU" dirty="0"/>
              <a:t>), а также машинное обучение и глубокое обучение для более точных прогнозов.</a:t>
            </a:r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49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59679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39024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ru-RU" sz="1400" dirty="0"/>
              <a:t>Простота использования: </a:t>
            </a:r>
            <a:r>
              <a:rPr lang="ru-RU" sz="1400" dirty="0" err="1"/>
              <a:t>SQLite</a:t>
            </a:r>
            <a:r>
              <a:rPr lang="ru-RU" sz="1400" dirty="0"/>
              <a:t> легко интегрируется в приложение, так как не требует настройки отдельного сервера баз данных. Это упрощает разработку и развертывание бота.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Низкие требования к ресурсам: </a:t>
            </a:r>
            <a:r>
              <a:rPr lang="ru-RU" sz="1400" dirty="0" err="1"/>
              <a:t>SQLite</a:t>
            </a:r>
            <a:r>
              <a:rPr lang="ru-RU" sz="1400" dirty="0"/>
              <a:t> обладает небольшими системными требованиями и хорошо работает на ограниченных ресурсах, что полезно при развертывании MVP.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Локальное хранение данных: </a:t>
            </a:r>
            <a:r>
              <a:rPr lang="ru-RU" sz="1400" dirty="0" err="1"/>
              <a:t>SQLite</a:t>
            </a:r>
            <a:r>
              <a:rPr lang="ru-RU" sz="1400" dirty="0"/>
              <a:t> позволяет хранить данные локально на сервере, что уменьшает задержки при доступе к данным, что особенно важно для Telegram-ботов, где скорость ответов важна.</a:t>
            </a:r>
          </a:p>
        </p:txBody>
      </p:sp>
    </p:spTree>
    <p:extLst>
      <p:ext uri="{BB962C8B-B14F-4D97-AF65-F5344CB8AC3E}">
        <p14:creationId xmlns:p14="http://schemas.microsoft.com/office/powerpoint/2010/main" val="16102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16765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292749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615CEF-FF8E-74D6-F67B-B49357A8D7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" y="319634"/>
            <a:ext cx="3127720" cy="27861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rgbClr val="F6F5FA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362943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6F5FA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359131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F6F5FA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26897B-FEC1-4C2B-B653-333F135D0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91697-FF27-CAAE-DE8D-34DBAE7E0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BC31C4-89AB-240C-0CBB-FC46B2CC5C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" y="446254"/>
            <a:ext cx="5857983" cy="18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5F5F8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6" y="-2"/>
            <a:ext cx="12255499" cy="10329532"/>
          </a:xfrm>
          <a:prstGeom prst="round1Rect">
            <a:avLst>
              <a:gd name="adj" fmla="val 16115"/>
            </a:avLst>
          </a:prstGeom>
          <a:solidFill>
            <a:srgbClr val="F5F5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329530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B9F50A-DAE2-5E7B-966D-D8513C904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25400"/>
            <a:ext cx="19856998" cy="112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99" userDrawn="1">
          <p15:clr>
            <a:srgbClr val="FBAE40"/>
          </p15:clr>
        </p15:guide>
        <p15:guide id="2" pos="498" userDrawn="1">
          <p15:clr>
            <a:srgbClr val="FBAE40"/>
          </p15:clr>
        </p15:guide>
        <p15:guide id="3" orient="horz" pos="6531" userDrawn="1">
          <p15:clr>
            <a:srgbClr val="FBAE40"/>
          </p15:clr>
        </p15:guide>
        <p15:guide id="4" pos="119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8"/>
            <a:ext cx="9287822" cy="10374553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F6F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717" r:id="rId3"/>
    <p:sldLayoutId id="2147483766" r:id="rId4"/>
    <p:sldLayoutId id="2147483752" r:id="rId5"/>
    <p:sldLayoutId id="2147483768" r:id="rId6"/>
    <p:sldLayoutId id="2147483758" r:id="rId7"/>
    <p:sldLayoutId id="2147483764" r:id="rId8"/>
    <p:sldLayoutId id="2147483753" r:id="rId9"/>
    <p:sldLayoutId id="2147483751" r:id="rId10"/>
    <p:sldLayoutId id="2147483742" r:id="rId11"/>
    <p:sldLayoutId id="2147483658" r:id="rId12"/>
    <p:sldLayoutId id="2147483659" r:id="rId13"/>
    <p:sldLayoutId id="2147483709" r:id="rId14"/>
    <p:sldLayoutId id="2147483741" r:id="rId15"/>
    <p:sldLayoutId id="2147483745" r:id="rId16"/>
    <p:sldLayoutId id="2147483744" r:id="rId17"/>
    <p:sldLayoutId id="2147483767" r:id="rId18"/>
    <p:sldLayoutId id="2147483754" r:id="rId19"/>
    <p:sldLayoutId id="2147483757" r:id="rId20"/>
    <p:sldLayoutId id="2147483750" r:id="rId21"/>
    <p:sldLayoutId id="2147483712" r:id="rId22"/>
    <p:sldLayoutId id="2147483761" r:id="rId23"/>
    <p:sldLayoutId id="2147483762" r:id="rId24"/>
    <p:sldLayoutId id="2147483763" r:id="rId25"/>
    <p:sldLayoutId id="2147483760" r:id="rId26"/>
    <p:sldLayoutId id="2147483756" r:id="rId27"/>
    <p:sldLayoutId id="2147483706" r:id="rId28"/>
    <p:sldLayoutId id="2147483711" r:id="rId29"/>
    <p:sldLayoutId id="2147483716" r:id="rId30"/>
    <p:sldLayoutId id="2147483714" r:id="rId31"/>
    <p:sldLayoutId id="2147483718" r:id="rId32"/>
    <p:sldLayoutId id="2147483743" r:id="rId33"/>
    <p:sldLayoutId id="2147483755" r:id="rId34"/>
    <p:sldLayoutId id="2147483749" r:id="rId35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851005" y="4302829"/>
            <a:ext cx="8618962" cy="12772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Тинькофф - кэшбеки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851005" y="5580062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000"/>
              </a:lnSpc>
            </a:pPr>
            <a:r>
              <a:rPr lang="ru-RU" sz="2800" dirty="0"/>
              <a:t>Создание рекомендательной системы кэшбеков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2CD63B-EF94-F7F5-DA62-BF11B5E50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F5F5F8"/>
          </a:solidFill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227390" y="1153670"/>
            <a:ext cx="7497246" cy="9179368"/>
          </a:xfrm>
          <a:prstGeom prst="rect">
            <a:avLst/>
          </a:prstGeom>
        </p:spPr>
      </p:pic>
      <p:sp>
        <p:nvSpPr>
          <p:cNvPr id="2" name="Текст 6">
            <a:extLst>
              <a:ext uri="{FF2B5EF4-FFF2-40B4-BE49-F238E27FC236}">
                <a16:creationId xmlns:a16="http://schemas.microsoft.com/office/drawing/2014/main" id="{444FC3DB-4B14-8708-D039-49B721A9FE8D}"/>
              </a:ext>
            </a:extLst>
          </p:cNvPr>
          <p:cNvSpPr txBox="1">
            <a:spLocks/>
          </p:cNvSpPr>
          <p:nvPr/>
        </p:nvSpPr>
        <p:spPr>
          <a:xfrm>
            <a:off x="851005" y="9065341"/>
            <a:ext cx="7101009" cy="143393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00" i="1" spc="50" dirty="0">
                <a:solidFill>
                  <a:srgbClr val="424242"/>
                </a:solidFill>
                <a:latin typeface="Tinkoff Sans" panose="02000806050000020004" charset="0"/>
              </a:rPr>
              <a:t>Тимошкин Максим МГУ 6 курс</a:t>
            </a:r>
          </a:p>
          <a:p>
            <a:pPr hangingPunct="1">
              <a:lnSpc>
                <a:spcPct val="100000"/>
              </a:lnSpc>
            </a:pPr>
            <a:r>
              <a:rPr lang="ru-RU" sz="3200" i="1" spc="50" dirty="0">
                <a:solidFill>
                  <a:srgbClr val="424242"/>
                </a:solidFill>
                <a:latin typeface="Tinkoff Sans" panose="02000806050000020004" charset="0"/>
              </a:rPr>
              <a:t>Никишин Андрей </a:t>
            </a:r>
            <a:r>
              <a:rPr lang="ru-RU" sz="3200" i="1" spc="50" dirty="0" err="1">
                <a:solidFill>
                  <a:srgbClr val="424242"/>
                </a:solidFill>
                <a:latin typeface="Tinkoff Sans" panose="02000806050000020004" charset="0"/>
              </a:rPr>
              <a:t>СПбПУ</a:t>
            </a:r>
            <a:r>
              <a:rPr lang="ru-RU" sz="3200" i="1" spc="50" dirty="0">
                <a:solidFill>
                  <a:srgbClr val="424242"/>
                </a:solidFill>
                <a:latin typeface="Tinkoff Sans" panose="02000806050000020004" charset="0"/>
              </a:rPr>
              <a:t> 4 курс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163" name="Овал 162">
            <a:extLst>
              <a:ext uri="{FF2B5EF4-FFF2-40B4-BE49-F238E27FC236}">
                <a16:creationId xmlns:a16="http://schemas.microsoft.com/office/drawing/2014/main" id="{05499035-A041-9A4F-8F97-C13A4D47F2C9}"/>
              </a:ext>
            </a:extLst>
          </p:cNvPr>
          <p:cNvSpPr/>
          <p:nvPr/>
        </p:nvSpPr>
        <p:spPr>
          <a:xfrm>
            <a:off x="2535725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6F99CFB-4132-8640-80A3-CA080CF1F432}"/>
              </a:ext>
            </a:extLst>
          </p:cNvPr>
          <p:cNvSpPr/>
          <p:nvPr/>
        </p:nvSpPr>
        <p:spPr>
          <a:xfrm>
            <a:off x="6474988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773DD02-FF2F-A040-9352-6E130B8567B1}"/>
              </a:ext>
            </a:extLst>
          </p:cNvPr>
          <p:cNvSpPr/>
          <p:nvPr/>
        </p:nvSpPr>
        <p:spPr>
          <a:xfrm>
            <a:off x="11348012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6D616805-F403-A243-8CA5-54670265DE1E}"/>
              </a:ext>
            </a:extLst>
          </p:cNvPr>
          <p:cNvSpPr/>
          <p:nvPr/>
        </p:nvSpPr>
        <p:spPr>
          <a:xfrm>
            <a:off x="2535725" y="5027880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1A45475-ACBB-C340-A30A-F2EFD17BDDE5}"/>
              </a:ext>
            </a:extLst>
          </p:cNvPr>
          <p:cNvSpPr/>
          <p:nvPr/>
        </p:nvSpPr>
        <p:spPr>
          <a:xfrm>
            <a:off x="6515274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B11CA08-AE56-8049-80ED-8F40B05DBEA6}"/>
              </a:ext>
            </a:extLst>
          </p:cNvPr>
          <p:cNvSpPr/>
          <p:nvPr/>
        </p:nvSpPr>
        <p:spPr>
          <a:xfrm>
            <a:off x="11339810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1FB98DB-27E1-234B-8B01-1D46A769E290}"/>
              </a:ext>
            </a:extLst>
          </p:cNvPr>
          <p:cNvSpPr/>
          <p:nvPr/>
        </p:nvSpPr>
        <p:spPr>
          <a:xfrm>
            <a:off x="15444266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3A9254F-5AF4-7E4C-ABB7-91C868A41F11}"/>
              </a:ext>
            </a:extLst>
          </p:cNvPr>
          <p:cNvSpPr/>
          <p:nvPr/>
        </p:nvSpPr>
        <p:spPr>
          <a:xfrm>
            <a:off x="6515274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2FA5E299-B540-EB45-B5B1-C79A75D9D373}"/>
              </a:ext>
            </a:extLst>
          </p:cNvPr>
          <p:cNvSpPr/>
          <p:nvPr/>
        </p:nvSpPr>
        <p:spPr>
          <a:xfrm>
            <a:off x="11339810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CEE6E1A-A901-A249-B630-C8A9FEB4C84D}"/>
              </a:ext>
            </a:extLst>
          </p:cNvPr>
          <p:cNvSpPr/>
          <p:nvPr/>
        </p:nvSpPr>
        <p:spPr>
          <a:xfrm>
            <a:off x="15444266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/>
          <p:nvPr/>
        </p:nvSpPr>
        <p:spPr>
          <a:xfrm>
            <a:off x="2515272" y="7748504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805625" y="661162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latin typeface="Tinkoff Sans" panose="02000506050000020004" pitchFamily="2" charset="0"/>
              </a:rPr>
              <a:t>Roadmap to Tinkoff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3508809" y="8216248"/>
            <a:ext cx="12502486" cy="28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4001366"/>
            </a:avLst>
          </a:prstGeom>
          <a:noFill/>
          <a:ln w="0" cap="flat">
            <a:solidFill>
              <a:srgbClr val="E0E0E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6515274" y="5495624"/>
            <a:ext cx="9360252" cy="44755"/>
          </a:xfrm>
          <a:prstGeom prst="line">
            <a:avLst/>
          </a:prstGeom>
          <a:noFill/>
          <a:ln w="19050" cap="flat">
            <a:solidFill>
              <a:srgbClr val="E0E0E0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 flipV="1">
            <a:off x="3331029" y="2655164"/>
            <a:ext cx="12007562" cy="26509"/>
          </a:xfrm>
          <a:prstGeom prst="line">
            <a:avLst/>
          </a:prstGeom>
          <a:ln>
            <a:solidFill>
              <a:srgbClr val="E0E0E0"/>
            </a:solidFill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ln>
            <a:solidFill>
              <a:srgbClr val="E0E0E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 flipV="1">
            <a:off x="2851854" y="5522413"/>
            <a:ext cx="3735428" cy="17966"/>
          </a:xfrm>
          <a:prstGeom prst="line">
            <a:avLst/>
          </a:prstGeom>
          <a:ln>
            <a:solidFill>
              <a:srgbClr val="E0E0E0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Текст 11">
            <a:extLst>
              <a:ext uri="{FF2B5EF4-FFF2-40B4-BE49-F238E27FC236}">
                <a16:creationId xmlns:a16="http://schemas.microsoft.com/office/drawing/2014/main" id="{22F2AF77-8D66-BE40-A60A-B7FA16ECBD14}"/>
              </a:ext>
            </a:extLst>
          </p:cNvPr>
          <p:cNvSpPr/>
          <p:nvPr/>
        </p:nvSpPr>
        <p:spPr>
          <a:xfrm>
            <a:off x="1549018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5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1828407" y="8830189"/>
            <a:ext cx="2405353" cy="935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ТГ-бота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5402154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базы данных</a:t>
            </a: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0262322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Парсинг кэшбеков с сайта Тинькофф</a:t>
            </a:r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4313914" y="8825592"/>
            <a:ext cx="3893455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Формирование матрицы </a:t>
            </a:r>
          </a:p>
          <a:p>
            <a:r>
              <a:rPr lang="ru-RU" dirty="0"/>
              <a:t>объекты-признаки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4539884" y="6106932"/>
            <a:ext cx="3441516" cy="12643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Тестирование бота</a:t>
            </a:r>
          </a:p>
          <a:p>
            <a:r>
              <a:rPr lang="ru-RU" dirty="0"/>
              <a:t>на рандомных рекомендациях</a:t>
            </a:r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1137156" y="6160955"/>
            <a:ext cx="3735428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категориальных юзеров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1649952" y="335263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Развертывание бота на сервере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0745861" y="3417451"/>
            <a:ext cx="2605816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данных</a:t>
            </a:r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673929" y="876731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867" y="7871900"/>
            <a:ext cx="506675" cy="696678"/>
          </a:xfrm>
          <a:prstGeom prst="rect">
            <a:avLst/>
          </a:prstGeom>
        </p:spPr>
      </p:pic>
      <p:sp>
        <p:nvSpPr>
          <p:cNvPr id="63" name="Текст 11">
            <a:extLst>
              <a:ext uri="{FF2B5EF4-FFF2-40B4-BE49-F238E27FC236}">
                <a16:creationId xmlns:a16="http://schemas.microsoft.com/office/drawing/2014/main" id="{7FE205C8-762D-AF42-B09C-04215DE842E1}"/>
              </a:ext>
            </a:extLst>
          </p:cNvPr>
          <p:cNvSpPr/>
          <p:nvPr/>
        </p:nvSpPr>
        <p:spPr>
          <a:xfrm>
            <a:off x="11361018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6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4" name="Текст 11">
            <a:extLst>
              <a:ext uri="{FF2B5EF4-FFF2-40B4-BE49-F238E27FC236}">
                <a16:creationId xmlns:a16="http://schemas.microsoft.com/office/drawing/2014/main" id="{4F24879B-75A1-F74B-8766-701DD611CE38}"/>
              </a:ext>
            </a:extLst>
          </p:cNvPr>
          <p:cNvSpPr/>
          <p:nvPr/>
        </p:nvSpPr>
        <p:spPr>
          <a:xfrm>
            <a:off x="6587282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7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5" name="Текст 11">
            <a:extLst>
              <a:ext uri="{FF2B5EF4-FFF2-40B4-BE49-F238E27FC236}">
                <a16:creationId xmlns:a16="http://schemas.microsoft.com/office/drawing/2014/main" id="{0715593E-2BEB-624B-9B8D-73E95AA44FB0}"/>
              </a:ext>
            </a:extLst>
          </p:cNvPr>
          <p:cNvSpPr/>
          <p:nvPr/>
        </p:nvSpPr>
        <p:spPr>
          <a:xfrm>
            <a:off x="258023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8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6" name="Текст 11">
            <a:extLst>
              <a:ext uri="{FF2B5EF4-FFF2-40B4-BE49-F238E27FC236}">
                <a16:creationId xmlns:a16="http://schemas.microsoft.com/office/drawing/2014/main" id="{1FE55A43-0BFF-1240-9841-347BED868EAA}"/>
              </a:ext>
            </a:extLst>
          </p:cNvPr>
          <p:cNvSpPr/>
          <p:nvPr/>
        </p:nvSpPr>
        <p:spPr>
          <a:xfrm>
            <a:off x="11386418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7" name="Текст 11">
            <a:extLst>
              <a:ext uri="{FF2B5EF4-FFF2-40B4-BE49-F238E27FC236}">
                <a16:creationId xmlns:a16="http://schemas.microsoft.com/office/drawing/2014/main" id="{9B253933-38B4-AD4D-A0E0-93227EE3B8B1}"/>
              </a:ext>
            </a:extLst>
          </p:cNvPr>
          <p:cNvSpPr/>
          <p:nvPr/>
        </p:nvSpPr>
        <p:spPr>
          <a:xfrm>
            <a:off x="6536482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10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8" name="Текст 11">
            <a:extLst>
              <a:ext uri="{FF2B5EF4-FFF2-40B4-BE49-F238E27FC236}">
                <a16:creationId xmlns:a16="http://schemas.microsoft.com/office/drawing/2014/main" id="{DE4DF665-0E0A-7F4D-AA26-F6C0C8CB2700}"/>
              </a:ext>
            </a:extLst>
          </p:cNvPr>
          <p:cNvSpPr/>
          <p:nvPr/>
        </p:nvSpPr>
        <p:spPr>
          <a:xfrm>
            <a:off x="2580234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9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9" name="Текст 11">
            <a:extLst>
              <a:ext uri="{FF2B5EF4-FFF2-40B4-BE49-F238E27FC236}">
                <a16:creationId xmlns:a16="http://schemas.microsoft.com/office/drawing/2014/main" id="{2203EB73-DB24-1A49-905B-6066D995A2C4}"/>
              </a:ext>
            </a:extLst>
          </p:cNvPr>
          <p:cNvSpPr/>
          <p:nvPr/>
        </p:nvSpPr>
        <p:spPr>
          <a:xfrm>
            <a:off x="15490184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4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0" name="Текст 11">
            <a:extLst>
              <a:ext uri="{FF2B5EF4-FFF2-40B4-BE49-F238E27FC236}">
                <a16:creationId xmlns:a16="http://schemas.microsoft.com/office/drawing/2014/main" id="{892B2EE7-018F-5F42-9B12-A8684158DA81}"/>
              </a:ext>
            </a:extLst>
          </p:cNvPr>
          <p:cNvSpPr/>
          <p:nvPr/>
        </p:nvSpPr>
        <p:spPr>
          <a:xfrm>
            <a:off x="1136101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3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1" name="Текст 11">
            <a:extLst>
              <a:ext uri="{FF2B5EF4-FFF2-40B4-BE49-F238E27FC236}">
                <a16:creationId xmlns:a16="http://schemas.microsoft.com/office/drawing/2014/main" id="{98C5C3C4-F138-4B40-AA03-76259B193FA1}"/>
              </a:ext>
            </a:extLst>
          </p:cNvPr>
          <p:cNvSpPr/>
          <p:nvPr/>
        </p:nvSpPr>
        <p:spPr>
          <a:xfrm>
            <a:off x="6587282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2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EA608CFC-B4AA-6149-9361-20ED2D7CF81B}"/>
              </a:ext>
            </a:extLst>
          </p:cNvPr>
          <p:cNvSpPr/>
          <p:nvPr/>
        </p:nvSpPr>
        <p:spPr>
          <a:xfrm>
            <a:off x="255165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5A7899-97AA-C24E-FE23-136FABB08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CB271-1E90-14D9-D4C4-1B36699773BF}"/>
              </a:ext>
            </a:extLst>
          </p:cNvPr>
          <p:cNvSpPr txBox="1"/>
          <p:nvPr/>
        </p:nvSpPr>
        <p:spPr>
          <a:xfrm>
            <a:off x="10220793" y="6098061"/>
            <a:ext cx="3414111" cy="1352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Разработка</a:t>
            </a:r>
          </a:p>
          <a:p>
            <a:r>
              <a:rPr lang="ru-RU" dirty="0"/>
              <a:t>рекомендательной </a:t>
            </a:r>
          </a:p>
          <a:p>
            <a:r>
              <a:rPr lang="ru-RU" dirty="0"/>
              <a:t>системы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99401-DF78-9CA2-0C08-3F41B1B1D896}"/>
              </a:ext>
            </a:extLst>
          </p:cNvPr>
          <p:cNvSpPr txBox="1"/>
          <p:nvPr/>
        </p:nvSpPr>
        <p:spPr>
          <a:xfrm>
            <a:off x="5866016" y="6151281"/>
            <a:ext cx="2723341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бандитов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3D4-169A-447C-C278-23FEB2983137}"/>
              </a:ext>
            </a:extLst>
          </p:cNvPr>
          <p:cNvSpPr txBox="1"/>
          <p:nvPr/>
        </p:nvSpPr>
        <p:spPr>
          <a:xfrm>
            <a:off x="5250602" y="3386245"/>
            <a:ext cx="3954171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Сбор пользовательских данных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E07705E7-C2F4-BC99-3C91-7A1FADAEB5B5}"/>
              </a:ext>
            </a:extLst>
          </p:cNvPr>
          <p:cNvSpPr/>
          <p:nvPr/>
        </p:nvSpPr>
        <p:spPr>
          <a:xfrm>
            <a:off x="16109390" y="2111357"/>
            <a:ext cx="3527478" cy="9354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413"/>
              </a:lnSpc>
            </a:pPr>
            <a:r>
              <a:rPr lang="ru-RU" sz="3600" b="1" dirty="0">
                <a:solidFill>
                  <a:schemeClr val="accent6"/>
                </a:solidFill>
                <a:latin typeface="Tinkoff Sans" panose="02000506050000020004" pitchFamily="2" charset="0"/>
              </a:rPr>
              <a:t>Мы молодцы!</a:t>
            </a:r>
            <a:endParaRPr sz="3600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2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Тестирование на рандомных рекомендациях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F2BF8-55B2-A73F-238A-D94E34E4E472}"/>
              </a:ext>
            </a:extLst>
          </p:cNvPr>
          <p:cNvSpPr txBox="1"/>
          <p:nvPr/>
        </p:nvSpPr>
        <p:spPr>
          <a:xfrm>
            <a:off x="11288867" y="4145669"/>
            <a:ext cx="7456333" cy="409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/>
            <a:r>
              <a:rPr lang="ru-RU" sz="5200" dirty="0">
                <a:solidFill>
                  <a:srgbClr val="438BF9"/>
                </a:solidFill>
              </a:rPr>
              <a:t>Первым 15 </a:t>
            </a:r>
            <a:r>
              <a:rPr lang="ru-RU" sz="5200" dirty="0">
                <a:solidFill>
                  <a:schemeClr val="bg1"/>
                </a:solidFill>
              </a:rPr>
              <a:t>пользователям даются </a:t>
            </a:r>
            <a:r>
              <a:rPr lang="ru-RU" sz="5200" dirty="0">
                <a:solidFill>
                  <a:srgbClr val="438BF9"/>
                </a:solidFill>
              </a:rPr>
              <a:t>случайные</a:t>
            </a:r>
            <a:r>
              <a:rPr lang="ru-RU" sz="5200" dirty="0">
                <a:solidFill>
                  <a:schemeClr val="bg1"/>
                </a:solidFill>
              </a:rPr>
              <a:t> рекомендации</a:t>
            </a:r>
          </a:p>
          <a:p>
            <a:pPr lvl="1" indent="0" hangingPunct="1"/>
            <a:endParaRPr lang="ru-RU" sz="5200" dirty="0">
              <a:solidFill>
                <a:schemeClr val="bg1"/>
              </a:solidFill>
            </a:endParaRPr>
          </a:p>
          <a:p>
            <a:pPr marL="457200" lvl="6" indent="-540000" hangingPunct="1">
              <a:buFont typeface="Arial" panose="020B0604020202020204" pitchFamily="34" charset="0"/>
              <a:buChar char="•"/>
            </a:pPr>
            <a:endParaRPr lang="ru-RU" sz="52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8DBE817-0108-4FA4-C47A-7245B5486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4" y="1845129"/>
            <a:ext cx="4256233" cy="869451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обувь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F5C52D3-BF14-D4CC-356E-5C790F67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31" y="1845128"/>
            <a:ext cx="4876720" cy="86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74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12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Реализация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индивидуальных</a:t>
            </a:r>
            <a:r>
              <a:rPr lang="ru-RU" b="1" dirty="0">
                <a:latin typeface="Tinkoff Sans" panose="02000506050000020004" pitchFamily="2" charset="0"/>
              </a:rPr>
              <a:t> рекомендаций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pic>
        <p:nvPicPr>
          <p:cNvPr id="7" name="Рисунок 6" descr="Изображение выглядит как текст, Мультфильм, графическая вставк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022DD8A6-ABB6-24FF-9015-8D316595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3" y="2988691"/>
            <a:ext cx="9411547" cy="566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3FB97-DD90-2A0D-527F-43CD89858427}"/>
              </a:ext>
            </a:extLst>
          </p:cNvPr>
          <p:cNvSpPr txBox="1"/>
          <p:nvPr/>
        </p:nvSpPr>
        <p:spPr>
          <a:xfrm>
            <a:off x="10175132" y="2349871"/>
            <a:ext cx="9118749" cy="7294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lvl="1" indent="-540000" hangingPunct="1">
              <a:buFont typeface="+mj-lt"/>
              <a:buAutoNum type="arabicPeriod"/>
            </a:pPr>
            <a:r>
              <a:rPr lang="ru-RU" sz="5200" dirty="0">
                <a:solidFill>
                  <a:schemeClr val="bg1"/>
                </a:solidFill>
              </a:rPr>
              <a:t>Основной метод: </a:t>
            </a:r>
          </a:p>
          <a:p>
            <a:pPr lvl="1" indent="0" hangingPunct="1"/>
            <a:r>
              <a:rPr lang="en-US" sz="5200" dirty="0">
                <a:solidFill>
                  <a:srgbClr val="438BF9"/>
                </a:solidFill>
              </a:rPr>
              <a:t>Item2Item KNN</a:t>
            </a:r>
            <a:r>
              <a:rPr lang="en-US" sz="5200" dirty="0">
                <a:solidFill>
                  <a:schemeClr val="bg1"/>
                </a:solidFill>
              </a:rPr>
              <a:t>;</a:t>
            </a:r>
            <a:endParaRPr lang="ru-RU" sz="5200" dirty="0">
              <a:solidFill>
                <a:schemeClr val="bg1"/>
              </a:solidFill>
            </a:endParaRPr>
          </a:p>
          <a:p>
            <a:pPr lvl="1" indent="0" hangingPunct="1"/>
            <a:endParaRPr lang="ru-RU" sz="5200" dirty="0">
              <a:solidFill>
                <a:schemeClr val="bg1"/>
              </a:solidFill>
            </a:endParaRPr>
          </a:p>
          <a:p>
            <a:pPr marL="514350" lvl="1" indent="-514350" hangingPunct="1">
              <a:buAutoNum type="arabicPeriod" startAt="2"/>
            </a:pPr>
            <a:r>
              <a:rPr lang="ru-RU" sz="5200" dirty="0">
                <a:solidFill>
                  <a:schemeClr val="bg1"/>
                </a:solidFill>
              </a:rPr>
              <a:t>Применение </a:t>
            </a:r>
            <a:r>
              <a:rPr lang="ru-RU" sz="5200" dirty="0">
                <a:solidFill>
                  <a:srgbClr val="438BF9"/>
                </a:solidFill>
              </a:rPr>
              <a:t>многоруких бандитов</a:t>
            </a:r>
            <a:endParaRPr lang="ru-RU" sz="5200" dirty="0">
              <a:solidFill>
                <a:schemeClr val="bg1"/>
              </a:solidFill>
            </a:endParaRPr>
          </a:p>
          <a:p>
            <a:pPr lvl="1" indent="0" hangingPunct="1"/>
            <a:r>
              <a:rPr lang="en-US" sz="5200" dirty="0">
                <a:solidFill>
                  <a:schemeClr val="bg1"/>
                </a:solidFill>
              </a:rPr>
              <a:t>(</a:t>
            </a:r>
            <a:r>
              <a:rPr lang="ru-RU" sz="5200" dirty="0">
                <a:solidFill>
                  <a:schemeClr val="bg1"/>
                </a:solidFill>
              </a:rPr>
              <a:t>эпсилон жадная стратегия);</a:t>
            </a:r>
          </a:p>
          <a:p>
            <a:pPr lvl="1" indent="0" hangingPunct="1"/>
            <a:endParaRPr lang="ru-RU" sz="5200" dirty="0">
              <a:solidFill>
                <a:schemeClr val="bg1"/>
              </a:solidFill>
            </a:endParaRPr>
          </a:p>
          <a:p>
            <a:pPr lvl="1" indent="0" hangingPunct="1"/>
            <a:r>
              <a:rPr lang="ru-RU" sz="5200" dirty="0">
                <a:solidFill>
                  <a:schemeClr val="bg1"/>
                </a:solidFill>
              </a:rPr>
              <a:t>3.   Добавление </a:t>
            </a:r>
            <a:r>
              <a:rPr lang="ru-RU" sz="5200" dirty="0">
                <a:solidFill>
                  <a:srgbClr val="438BF9"/>
                </a:solidFill>
              </a:rPr>
              <a:t>категориальных</a:t>
            </a:r>
            <a:r>
              <a:rPr lang="ru-RU" sz="5200" dirty="0">
                <a:solidFill>
                  <a:schemeClr val="bg1"/>
                </a:solidFill>
              </a:rPr>
              <a:t> </a:t>
            </a:r>
            <a:r>
              <a:rPr lang="ru-RU" sz="5200" dirty="0">
                <a:solidFill>
                  <a:srgbClr val="438BF9"/>
                </a:solidFill>
              </a:rPr>
              <a:t>юзеров </a:t>
            </a:r>
          </a:p>
        </p:txBody>
      </p:sp>
    </p:spTree>
    <p:extLst>
      <p:ext uri="{BB962C8B-B14F-4D97-AF65-F5344CB8AC3E}">
        <p14:creationId xmlns:p14="http://schemas.microsoft.com/office/powerpoint/2010/main" val="7988030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13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Применение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многоруких</a:t>
            </a:r>
            <a:r>
              <a:rPr lang="ru-RU" b="1" dirty="0">
                <a:latin typeface="Tinkoff Sans" panose="02000506050000020004" pitchFamily="2" charset="0"/>
              </a:rPr>
              <a:t> бандитов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pic>
        <p:nvPicPr>
          <p:cNvPr id="10" name="Рисунок 9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136473C-F1E2-86A6-61C8-051080190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47" y="4076050"/>
            <a:ext cx="7047800" cy="2303694"/>
          </a:xfrm>
          <a:prstGeom prst="rect">
            <a:avLst/>
          </a:prstGeom>
        </p:spPr>
      </p:pic>
      <p:pic>
        <p:nvPicPr>
          <p:cNvPr id="4" name="Рисунок 3" descr="Изображение выглядит как зарисовка, рисунок, Штриховая график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BCA10D9-DA9E-1CE8-3A5D-CD885DBF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30" y="2507337"/>
            <a:ext cx="6588024" cy="54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444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14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Добавление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категориальных</a:t>
            </a:r>
            <a:r>
              <a:rPr lang="ru-RU" b="1" dirty="0">
                <a:latin typeface="Tinkoff Sans" panose="02000506050000020004" pitchFamily="2" charset="0"/>
              </a:rPr>
              <a:t> юзеров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pic>
        <p:nvPicPr>
          <p:cNvPr id="11" name="Рисунок 10" descr="Изображение выглядит как фрук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7F8478A2-561B-1680-0CA7-A6C340B9C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7" y="3230314"/>
            <a:ext cx="11261542" cy="4699495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снимок экра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88F3BE3-F8BE-81A3-CB32-CD93DC2A4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967" y="3666513"/>
            <a:ext cx="6378493" cy="38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992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163" name="Овал 162">
            <a:extLst>
              <a:ext uri="{FF2B5EF4-FFF2-40B4-BE49-F238E27FC236}">
                <a16:creationId xmlns:a16="http://schemas.microsoft.com/office/drawing/2014/main" id="{05499035-A041-9A4F-8F97-C13A4D47F2C9}"/>
              </a:ext>
            </a:extLst>
          </p:cNvPr>
          <p:cNvSpPr/>
          <p:nvPr/>
        </p:nvSpPr>
        <p:spPr>
          <a:xfrm>
            <a:off x="2535725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6F99CFB-4132-8640-80A3-CA080CF1F432}"/>
              </a:ext>
            </a:extLst>
          </p:cNvPr>
          <p:cNvSpPr/>
          <p:nvPr/>
        </p:nvSpPr>
        <p:spPr>
          <a:xfrm>
            <a:off x="6474988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773DD02-FF2F-A040-9352-6E130B8567B1}"/>
              </a:ext>
            </a:extLst>
          </p:cNvPr>
          <p:cNvSpPr/>
          <p:nvPr/>
        </p:nvSpPr>
        <p:spPr>
          <a:xfrm>
            <a:off x="11348012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6D616805-F403-A243-8CA5-54670265DE1E}"/>
              </a:ext>
            </a:extLst>
          </p:cNvPr>
          <p:cNvSpPr/>
          <p:nvPr/>
        </p:nvSpPr>
        <p:spPr>
          <a:xfrm>
            <a:off x="2535725" y="5027880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1A45475-ACBB-C340-A30A-F2EFD17BDDE5}"/>
              </a:ext>
            </a:extLst>
          </p:cNvPr>
          <p:cNvSpPr/>
          <p:nvPr/>
        </p:nvSpPr>
        <p:spPr>
          <a:xfrm>
            <a:off x="6515274" y="5027880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B11CA08-AE56-8049-80ED-8F40B05DBEA6}"/>
              </a:ext>
            </a:extLst>
          </p:cNvPr>
          <p:cNvSpPr/>
          <p:nvPr/>
        </p:nvSpPr>
        <p:spPr>
          <a:xfrm>
            <a:off x="11339810" y="5027880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1FB98DB-27E1-234B-8B01-1D46A769E290}"/>
              </a:ext>
            </a:extLst>
          </p:cNvPr>
          <p:cNvSpPr/>
          <p:nvPr/>
        </p:nvSpPr>
        <p:spPr>
          <a:xfrm>
            <a:off x="15444266" y="5027880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3A9254F-5AF4-7E4C-ABB7-91C868A41F11}"/>
              </a:ext>
            </a:extLst>
          </p:cNvPr>
          <p:cNvSpPr/>
          <p:nvPr/>
        </p:nvSpPr>
        <p:spPr>
          <a:xfrm>
            <a:off x="6515274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2FA5E299-B540-EB45-B5B1-C79A75D9D373}"/>
              </a:ext>
            </a:extLst>
          </p:cNvPr>
          <p:cNvSpPr/>
          <p:nvPr/>
        </p:nvSpPr>
        <p:spPr>
          <a:xfrm>
            <a:off x="11339810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CEE6E1A-A901-A249-B630-C8A9FEB4C84D}"/>
              </a:ext>
            </a:extLst>
          </p:cNvPr>
          <p:cNvSpPr/>
          <p:nvPr/>
        </p:nvSpPr>
        <p:spPr>
          <a:xfrm>
            <a:off x="15444266" y="7764546"/>
            <a:ext cx="993537" cy="935487"/>
          </a:xfrm>
          <a:prstGeom prst="ellipse">
            <a:avLst/>
          </a:prstGeom>
          <a:solidFill>
            <a:srgbClr val="FFDD2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/>
          <p:nvPr/>
        </p:nvSpPr>
        <p:spPr>
          <a:xfrm>
            <a:off x="2515272" y="7748504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805625" y="661162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latin typeface="Tinkoff Sans" panose="02000506050000020004" pitchFamily="2" charset="0"/>
              </a:rPr>
              <a:t>Roadmap to Tinkoff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3508809" y="8216248"/>
            <a:ext cx="12502486" cy="28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6515274" y="5495624"/>
            <a:ext cx="9360252" cy="44755"/>
          </a:xfrm>
          <a:prstGeom prst="line">
            <a:avLst/>
          </a:prstGeom>
          <a:ln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 flipV="1">
            <a:off x="3331029" y="2655164"/>
            <a:ext cx="12007562" cy="26509"/>
          </a:xfrm>
          <a:prstGeom prst="line">
            <a:avLst/>
          </a:prstGeom>
          <a:ln>
            <a:solidFill>
              <a:srgbClr val="E0E0E0"/>
            </a:solidFill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7260272"/>
              <a:gd name="adj2" fmla="val 5526862"/>
            </a:avLst>
          </a:prstGeom>
          <a:ln>
            <a:solidFill>
              <a:srgbClr val="E0E0E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 flipV="1">
            <a:off x="2851854" y="5522413"/>
            <a:ext cx="3735428" cy="17966"/>
          </a:xfrm>
          <a:prstGeom prst="line">
            <a:avLst/>
          </a:prstGeom>
          <a:ln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Текст 11">
            <a:extLst>
              <a:ext uri="{FF2B5EF4-FFF2-40B4-BE49-F238E27FC236}">
                <a16:creationId xmlns:a16="http://schemas.microsoft.com/office/drawing/2014/main" id="{22F2AF77-8D66-BE40-A60A-B7FA16ECBD14}"/>
              </a:ext>
            </a:extLst>
          </p:cNvPr>
          <p:cNvSpPr/>
          <p:nvPr/>
        </p:nvSpPr>
        <p:spPr>
          <a:xfrm>
            <a:off x="1549018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5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1828407" y="8830189"/>
            <a:ext cx="2405353" cy="935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ТГ-бота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5402154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базы данных</a:t>
            </a: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0262322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Парсинг кэшбеков с сайта Тинькофф</a:t>
            </a:r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4313914" y="8825592"/>
            <a:ext cx="3893455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Формирование матрицы </a:t>
            </a:r>
          </a:p>
          <a:p>
            <a:r>
              <a:rPr lang="ru-RU" dirty="0"/>
              <a:t>объекты-признаки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4539884" y="6106932"/>
            <a:ext cx="3441516" cy="12643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Тестирование бота</a:t>
            </a:r>
          </a:p>
          <a:p>
            <a:r>
              <a:rPr lang="ru-RU" dirty="0"/>
              <a:t>на рандомных рекомендациях</a:t>
            </a:r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1137156" y="6160955"/>
            <a:ext cx="3735428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категориальных юзеров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1649952" y="335263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Развертывание бота на сервере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0745861" y="3417451"/>
            <a:ext cx="2605816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данных</a:t>
            </a:r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673929" y="876731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867" y="7871900"/>
            <a:ext cx="506675" cy="696678"/>
          </a:xfrm>
          <a:prstGeom prst="rect">
            <a:avLst/>
          </a:prstGeom>
        </p:spPr>
      </p:pic>
      <p:sp>
        <p:nvSpPr>
          <p:cNvPr id="63" name="Текст 11">
            <a:extLst>
              <a:ext uri="{FF2B5EF4-FFF2-40B4-BE49-F238E27FC236}">
                <a16:creationId xmlns:a16="http://schemas.microsoft.com/office/drawing/2014/main" id="{7FE205C8-762D-AF42-B09C-04215DE842E1}"/>
              </a:ext>
            </a:extLst>
          </p:cNvPr>
          <p:cNvSpPr/>
          <p:nvPr/>
        </p:nvSpPr>
        <p:spPr>
          <a:xfrm>
            <a:off x="11361018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6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4" name="Текст 11">
            <a:extLst>
              <a:ext uri="{FF2B5EF4-FFF2-40B4-BE49-F238E27FC236}">
                <a16:creationId xmlns:a16="http://schemas.microsoft.com/office/drawing/2014/main" id="{4F24879B-75A1-F74B-8766-701DD611CE38}"/>
              </a:ext>
            </a:extLst>
          </p:cNvPr>
          <p:cNvSpPr/>
          <p:nvPr/>
        </p:nvSpPr>
        <p:spPr>
          <a:xfrm>
            <a:off x="6587282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7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5" name="Текст 11">
            <a:extLst>
              <a:ext uri="{FF2B5EF4-FFF2-40B4-BE49-F238E27FC236}">
                <a16:creationId xmlns:a16="http://schemas.microsoft.com/office/drawing/2014/main" id="{0715593E-2BEB-624B-9B8D-73E95AA44FB0}"/>
              </a:ext>
            </a:extLst>
          </p:cNvPr>
          <p:cNvSpPr/>
          <p:nvPr/>
        </p:nvSpPr>
        <p:spPr>
          <a:xfrm>
            <a:off x="258023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8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6" name="Текст 11">
            <a:extLst>
              <a:ext uri="{FF2B5EF4-FFF2-40B4-BE49-F238E27FC236}">
                <a16:creationId xmlns:a16="http://schemas.microsoft.com/office/drawing/2014/main" id="{1FE55A43-0BFF-1240-9841-347BED868EAA}"/>
              </a:ext>
            </a:extLst>
          </p:cNvPr>
          <p:cNvSpPr/>
          <p:nvPr/>
        </p:nvSpPr>
        <p:spPr>
          <a:xfrm>
            <a:off x="11386418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7" name="Текст 11">
            <a:extLst>
              <a:ext uri="{FF2B5EF4-FFF2-40B4-BE49-F238E27FC236}">
                <a16:creationId xmlns:a16="http://schemas.microsoft.com/office/drawing/2014/main" id="{9B253933-38B4-AD4D-A0E0-93227EE3B8B1}"/>
              </a:ext>
            </a:extLst>
          </p:cNvPr>
          <p:cNvSpPr/>
          <p:nvPr/>
        </p:nvSpPr>
        <p:spPr>
          <a:xfrm>
            <a:off x="6536482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10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8" name="Текст 11">
            <a:extLst>
              <a:ext uri="{FF2B5EF4-FFF2-40B4-BE49-F238E27FC236}">
                <a16:creationId xmlns:a16="http://schemas.microsoft.com/office/drawing/2014/main" id="{DE4DF665-0E0A-7F4D-AA26-F6C0C8CB2700}"/>
              </a:ext>
            </a:extLst>
          </p:cNvPr>
          <p:cNvSpPr/>
          <p:nvPr/>
        </p:nvSpPr>
        <p:spPr>
          <a:xfrm>
            <a:off x="2580234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9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9" name="Текст 11">
            <a:extLst>
              <a:ext uri="{FF2B5EF4-FFF2-40B4-BE49-F238E27FC236}">
                <a16:creationId xmlns:a16="http://schemas.microsoft.com/office/drawing/2014/main" id="{2203EB73-DB24-1A49-905B-6066D995A2C4}"/>
              </a:ext>
            </a:extLst>
          </p:cNvPr>
          <p:cNvSpPr/>
          <p:nvPr/>
        </p:nvSpPr>
        <p:spPr>
          <a:xfrm>
            <a:off x="15490184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4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0" name="Текст 11">
            <a:extLst>
              <a:ext uri="{FF2B5EF4-FFF2-40B4-BE49-F238E27FC236}">
                <a16:creationId xmlns:a16="http://schemas.microsoft.com/office/drawing/2014/main" id="{892B2EE7-018F-5F42-9B12-A8684158DA81}"/>
              </a:ext>
            </a:extLst>
          </p:cNvPr>
          <p:cNvSpPr/>
          <p:nvPr/>
        </p:nvSpPr>
        <p:spPr>
          <a:xfrm>
            <a:off x="1136101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3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1" name="Текст 11">
            <a:extLst>
              <a:ext uri="{FF2B5EF4-FFF2-40B4-BE49-F238E27FC236}">
                <a16:creationId xmlns:a16="http://schemas.microsoft.com/office/drawing/2014/main" id="{98C5C3C4-F138-4B40-AA03-76259B193FA1}"/>
              </a:ext>
            </a:extLst>
          </p:cNvPr>
          <p:cNvSpPr/>
          <p:nvPr/>
        </p:nvSpPr>
        <p:spPr>
          <a:xfrm>
            <a:off x="6587282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2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EA608CFC-B4AA-6149-9361-20ED2D7CF81B}"/>
              </a:ext>
            </a:extLst>
          </p:cNvPr>
          <p:cNvSpPr/>
          <p:nvPr/>
        </p:nvSpPr>
        <p:spPr>
          <a:xfrm>
            <a:off x="255165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5A7899-97AA-C24E-FE23-136FABB08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15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CB271-1E90-14D9-D4C4-1B36699773BF}"/>
              </a:ext>
            </a:extLst>
          </p:cNvPr>
          <p:cNvSpPr txBox="1"/>
          <p:nvPr/>
        </p:nvSpPr>
        <p:spPr>
          <a:xfrm>
            <a:off x="10220793" y="6098061"/>
            <a:ext cx="3414111" cy="1352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Разработка</a:t>
            </a:r>
          </a:p>
          <a:p>
            <a:r>
              <a:rPr lang="ru-RU" dirty="0"/>
              <a:t>рекомендательной </a:t>
            </a:r>
          </a:p>
          <a:p>
            <a:r>
              <a:rPr lang="ru-RU" dirty="0"/>
              <a:t>системы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99401-DF78-9CA2-0C08-3F41B1B1D896}"/>
              </a:ext>
            </a:extLst>
          </p:cNvPr>
          <p:cNvSpPr txBox="1"/>
          <p:nvPr/>
        </p:nvSpPr>
        <p:spPr>
          <a:xfrm>
            <a:off x="5866016" y="6151281"/>
            <a:ext cx="2723341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бандитов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3D4-169A-447C-C278-23FEB2983137}"/>
              </a:ext>
            </a:extLst>
          </p:cNvPr>
          <p:cNvSpPr txBox="1"/>
          <p:nvPr/>
        </p:nvSpPr>
        <p:spPr>
          <a:xfrm>
            <a:off x="5250602" y="3386245"/>
            <a:ext cx="3954171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Сбор пользовательских данных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3040CD4-A220-D69A-6669-F8C0ED1A0007}"/>
              </a:ext>
            </a:extLst>
          </p:cNvPr>
          <p:cNvSpPr/>
          <p:nvPr/>
        </p:nvSpPr>
        <p:spPr>
          <a:xfrm>
            <a:off x="16109390" y="2111357"/>
            <a:ext cx="3527478" cy="9354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413"/>
              </a:lnSpc>
            </a:pPr>
            <a:r>
              <a:rPr lang="ru-RU" sz="3600" b="1" dirty="0">
                <a:solidFill>
                  <a:schemeClr val="accent6"/>
                </a:solidFill>
                <a:latin typeface="Tinkoff Sans" panose="02000506050000020004" pitchFamily="2" charset="0"/>
              </a:rPr>
              <a:t>Мы молодцы!</a:t>
            </a:r>
            <a:endParaRPr sz="3600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7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16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1044943" y="38903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Развертывание на бесплатном сервере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3FB97-DD90-2A0D-527F-43CD89858427}"/>
              </a:ext>
            </a:extLst>
          </p:cNvPr>
          <p:cNvSpPr txBox="1"/>
          <p:nvPr/>
        </p:nvSpPr>
        <p:spPr>
          <a:xfrm>
            <a:off x="9183250" y="2231441"/>
            <a:ext cx="9721210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lvl="1" indent="-540000" hangingPunct="1">
              <a:buFont typeface="+mj-lt"/>
              <a:buAutoNum type="arabicPeriod"/>
            </a:pPr>
            <a:r>
              <a:rPr lang="ru-RU" sz="4200" dirty="0">
                <a:solidFill>
                  <a:schemeClr val="bg1"/>
                </a:solidFill>
              </a:rPr>
              <a:t>Выбор сервера - </a:t>
            </a:r>
            <a:r>
              <a:rPr lang="en-US" sz="4200" dirty="0" err="1">
                <a:solidFill>
                  <a:srgbClr val="438BF9"/>
                </a:solidFill>
              </a:rPr>
              <a:t>Amvera</a:t>
            </a:r>
            <a:endParaRPr lang="ru-RU" sz="4200" dirty="0">
              <a:solidFill>
                <a:srgbClr val="438BF9"/>
              </a:solidFill>
            </a:endParaRPr>
          </a:p>
          <a:p>
            <a:pPr marL="457200" lvl="1" indent="-540000" hangingPunct="1">
              <a:buFont typeface="+mj-lt"/>
              <a:buAutoNum type="arabicPeriod"/>
            </a:pPr>
            <a:r>
              <a:rPr lang="ru-RU" sz="4200" dirty="0">
                <a:solidFill>
                  <a:schemeClr val="bg1"/>
                </a:solidFill>
              </a:rPr>
              <a:t>Развертывание Бота на сервере</a:t>
            </a:r>
          </a:p>
          <a:p>
            <a:pPr marL="457200" lvl="1" indent="-540000" hangingPunct="1">
              <a:buFont typeface="+mj-lt"/>
              <a:buAutoNum type="arabicPeriod"/>
            </a:pPr>
            <a:r>
              <a:rPr lang="ru-RU" sz="4200" dirty="0">
                <a:solidFill>
                  <a:schemeClr val="bg1"/>
                </a:solidFill>
              </a:rPr>
              <a:t>Разбор ПОЧЕМУ БД НЕ ОБНОВЛЯЕТСЯ, </a:t>
            </a:r>
          </a:p>
          <a:p>
            <a:pPr lvl="1" indent="0" hangingPunct="1"/>
            <a:r>
              <a:rPr lang="ru-RU" sz="4200" dirty="0">
                <a:solidFill>
                  <a:schemeClr val="bg1"/>
                </a:solidFill>
              </a:rPr>
              <a:t>     а бот работает</a:t>
            </a:r>
            <a:r>
              <a:rPr lang="en-US" sz="4200" dirty="0">
                <a:solidFill>
                  <a:schemeClr val="bg1"/>
                </a:solidFill>
              </a:rPr>
              <a:t>…</a:t>
            </a:r>
            <a:r>
              <a:rPr lang="en-US" sz="4200" dirty="0">
                <a:solidFill>
                  <a:srgbClr val="438BF9"/>
                </a:solidFill>
              </a:rPr>
              <a:t> </a:t>
            </a:r>
            <a:r>
              <a:rPr lang="ru-RU" sz="4200" dirty="0">
                <a:solidFill>
                  <a:srgbClr val="438BF9"/>
                </a:solidFill>
              </a:rPr>
              <a:t>и исправление!</a:t>
            </a:r>
            <a:endParaRPr lang="ru-RU" sz="4200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A2282D-53B5-B69C-02C1-591584ED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11" y="6275335"/>
            <a:ext cx="11488227" cy="43791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5663CA-4D73-892B-D355-90C461D5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70" y="1677475"/>
            <a:ext cx="7423976" cy="43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11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17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Сбор данных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pic>
        <p:nvPicPr>
          <p:cNvPr id="4" name="Рисунок 3" descr="Изображение выглядит как небо, ноутбук, человек, пляж&#10;&#10;Автоматически созданное описание">
            <a:extLst>
              <a:ext uri="{FF2B5EF4-FFF2-40B4-BE49-F238E27FC236}">
                <a16:creationId xmlns:a16="http://schemas.microsoft.com/office/drawing/2014/main" id="{D004D85E-3FEA-9E49-F86D-C059D22D0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9" y="1709564"/>
            <a:ext cx="16464421" cy="83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76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18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19"/>
            <a:ext cx="17709413" cy="172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ТОП-5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ЛУЧШИХ</a:t>
            </a: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 предложений</a:t>
            </a:r>
          </a:p>
          <a:p>
            <a:pPr>
              <a:lnSpc>
                <a:spcPts val="7000"/>
              </a:lnSpc>
            </a:pP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КЭШБЕКОВ</a:t>
            </a:r>
          </a:p>
        </p:txBody>
      </p:sp>
      <p:pic>
        <p:nvPicPr>
          <p:cNvPr id="9" name="Рисунок 8" descr="Изображение выглядит как Детское искусств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59C615-C1E8-D969-DC81-196C26529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1"/>
          <a:stretch/>
        </p:blipFill>
        <p:spPr>
          <a:xfrm>
            <a:off x="11967059" y="3859635"/>
            <a:ext cx="3531735" cy="238405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фрукт, мешок, яблоко, Продовольственная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10A17140-D826-E7C3-8557-810228DD3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/>
          <a:stretch/>
        </p:blipFill>
        <p:spPr>
          <a:xfrm>
            <a:off x="15675320" y="3874216"/>
            <a:ext cx="3355803" cy="238405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ешок, аксессуар, сумка для покупок, сумка&#10;&#10;Автоматически созданное описание">
            <a:extLst>
              <a:ext uri="{FF2B5EF4-FFF2-40B4-BE49-F238E27FC236}">
                <a16:creationId xmlns:a16="http://schemas.microsoft.com/office/drawing/2014/main" id="{91515648-0093-94DF-B78D-DDDEE228BA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9" r="-1750"/>
          <a:stretch/>
        </p:blipFill>
        <p:spPr>
          <a:xfrm>
            <a:off x="4808943" y="3859634"/>
            <a:ext cx="3554898" cy="238887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здравоохранение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4EC5621-9A83-515A-F0D2-973EA666C0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3"/>
          <a:stretch/>
        </p:blipFill>
        <p:spPr>
          <a:xfrm>
            <a:off x="8363840" y="3859632"/>
            <a:ext cx="3426693" cy="238887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мясо, фрукт, еда, Животный жир&#10;&#10;Автоматически созданное описание">
            <a:extLst>
              <a:ext uri="{FF2B5EF4-FFF2-40B4-BE49-F238E27FC236}">
                <a16:creationId xmlns:a16="http://schemas.microsoft.com/office/drawing/2014/main" id="{6F8DFAC5-3C18-F00B-79DE-F6660816D1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9"/>
          <a:stretch/>
        </p:blipFill>
        <p:spPr>
          <a:xfrm>
            <a:off x="805624" y="3859634"/>
            <a:ext cx="3827981" cy="2384054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121BFE72-97CD-B66B-5441-B04C8565B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24" y="6308149"/>
            <a:ext cx="382798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Перекресток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87%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nkoff Sans" panose="0200080605000002000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5C2DB909-50FF-6057-F9D4-B95672F50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394" y="6296945"/>
            <a:ext cx="36899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Магнит Доставка </a:t>
            </a:r>
          </a:p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83%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6A712009-A488-BBE8-3E8C-7DEA8A43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3841" y="6308149"/>
            <a:ext cx="342669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 err="1">
                <a:solidFill>
                  <a:schemeClr val="tx1"/>
                </a:solidFill>
                <a:latin typeface="Tinkoff Sans" panose="02000806050000020004" charset="0"/>
              </a:rPr>
              <a:t>ЕАптека</a:t>
            </a: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 </a:t>
            </a:r>
          </a:p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82%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0BC18C7-DEBC-FAF8-5536-01070038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7058" y="6316299"/>
            <a:ext cx="35317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Лента Онлайн </a:t>
            </a:r>
          </a:p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82%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9F095D0-24F4-901F-33A7-481BB3DA6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5318" y="6296945"/>
            <a:ext cx="33558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 err="1">
                <a:solidFill>
                  <a:schemeClr val="tx1"/>
                </a:solidFill>
                <a:latin typeface="Tinkoff Sans" panose="02000806050000020004" charset="0"/>
              </a:rPr>
              <a:t>Вкусвилл</a:t>
            </a: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 </a:t>
            </a:r>
          </a:p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600" dirty="0">
                <a:solidFill>
                  <a:schemeClr val="tx1"/>
                </a:solidFill>
                <a:latin typeface="Tinkoff Sans" panose="02000806050000020004" charset="0"/>
              </a:rPr>
              <a:t>81%</a:t>
            </a:r>
          </a:p>
        </p:txBody>
      </p:sp>
    </p:spTree>
    <p:extLst>
      <p:ext uri="{BB962C8B-B14F-4D97-AF65-F5344CB8AC3E}">
        <p14:creationId xmlns:p14="http://schemas.microsoft.com/office/powerpoint/2010/main" val="42012804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19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19"/>
            <a:ext cx="17709413" cy="1104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solidFill>
                  <a:schemeClr val="bg1"/>
                </a:solidFill>
                <a:latin typeface="Tinkoff Sans" panose="02000506050000020004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Статистика по нашей выборке</a:t>
            </a:r>
          </a:p>
        </p:txBody>
      </p:sp>
      <p:pic>
        <p:nvPicPr>
          <p:cNvPr id="5" name="Рисунок 4" descr="Изображение выглядит как снимок экрана, текст, Прямоугольн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3820FA0-C9AF-6C68-0CAE-A68D7AFB2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" y="2993641"/>
            <a:ext cx="8600049" cy="4793279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Прямоугольник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120A986-7BC7-AEEC-652E-7B0610EBA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750" y="2993641"/>
            <a:ext cx="8177408" cy="48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24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6721052" y="-6678421"/>
            <a:ext cx="6358169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F5F5F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2737995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3600" dirty="0">
                <a:latin typeface="TINKOFFSANS-MEDIUM" panose="02000506050000020004" pitchFamily="2" charset="0"/>
              </a:rPr>
              <a:t>Рекомендательная система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3600" dirty="0">
                <a:latin typeface="TINKOFFSANS-MEDIUM" panose="02000506050000020004" pitchFamily="2" charset="0"/>
              </a:rPr>
              <a:t>кэшбеков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4328615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600" dirty="0">
                <a:latin typeface="TINKOFFSANS-MEDIUM" panose="02000506050000020004" pitchFamily="2" charset="0"/>
              </a:rPr>
              <a:t>Оценка качества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60955" y="4328615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600" dirty="0">
                <a:latin typeface="TINKOFFSANS-MEDIUM" panose="02000506050000020004" pitchFamily="2" charset="0"/>
              </a:rPr>
              <a:t>Развертывание 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40" y="4255314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922" y="4255314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2716529"/>
            <a:ext cx="599980" cy="599980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B5B591D6-8F36-E34A-AFFC-F4FB3B80F513}"/>
              </a:ext>
            </a:extLst>
          </p:cNvPr>
          <p:cNvSpPr txBox="1">
            <a:spLocks/>
          </p:cNvSpPr>
          <p:nvPr/>
        </p:nvSpPr>
        <p:spPr>
          <a:xfrm>
            <a:off x="827088" y="609446"/>
            <a:ext cx="15737900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Какие стояли задачи?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EE55F227-DB15-BF0E-8804-53DC557A4D1F}"/>
              </a:ext>
            </a:extLst>
          </p:cNvPr>
          <p:cNvSpPr txBox="1">
            <a:spLocks/>
          </p:cNvSpPr>
          <p:nvPr/>
        </p:nvSpPr>
        <p:spPr>
          <a:xfrm>
            <a:off x="2606962" y="281679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600" dirty="0">
                <a:latin typeface="TINKOFFSANS-MEDIUM" panose="02000506050000020004" pitchFamily="2" charset="0"/>
              </a:rPr>
              <a:t>Создание Телеграм-бота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7DAB36-2130-2378-D03A-06FDD6F1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40" y="2716529"/>
            <a:ext cx="599980" cy="599980"/>
          </a:xfrm>
          <a:prstGeom prst="rect">
            <a:avLst/>
          </a:prstGeom>
        </p:spPr>
      </p:pic>
      <p:pic>
        <p:nvPicPr>
          <p:cNvPr id="6" name="Рисунок 5" descr="Изображение выглядит как млекопитающее, кот, домашняя кошка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8CA7CC49-37AD-90D2-A7DA-E661C760B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40" y="6731824"/>
            <a:ext cx="5410570" cy="40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389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20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19"/>
            <a:ext cx="17709413" cy="1104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solidFill>
                  <a:schemeClr val="bg1"/>
                </a:solidFill>
                <a:latin typeface="Tinkoff Sans" panose="02000506050000020004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Статистика по обучающей выборке</a:t>
            </a:r>
          </a:p>
        </p:txBody>
      </p:sp>
      <p:pic>
        <p:nvPicPr>
          <p:cNvPr id="7" name="Рисунок 6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F905F6B-4EF8-3401-11B0-40611A645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91" y="2884423"/>
            <a:ext cx="9372729" cy="539127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8EF2A57-2BA4-106F-92D2-BE63F5AF8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3" y="3114452"/>
            <a:ext cx="9372728" cy="51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863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, График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C18766C-5F27-0C2F-67E7-176D0F086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56" y="3180293"/>
            <a:ext cx="9134602" cy="4799537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21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19"/>
            <a:ext cx="17709413" cy="188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Доли </a:t>
            </a:r>
            <a:r>
              <a:rPr lang="ru-RU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лайкнутых</a:t>
            </a: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 рекомендаций усредненных </a:t>
            </a:r>
          </a:p>
          <a:p>
            <a:pPr>
              <a:lnSpc>
                <a:spcPts val="7000"/>
              </a:lnSpc>
            </a:pP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по последовательным группам пользователей</a:t>
            </a:r>
          </a:p>
        </p:txBody>
      </p:sp>
      <p:pic>
        <p:nvPicPr>
          <p:cNvPr id="17" name="Рисунок 16" descr="Изображение выглядит как текст, График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75B92FB-3A6F-41D3-3F07-71FBAEB1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3180293"/>
            <a:ext cx="9134602" cy="4799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4844B2-4FB0-D20F-9C16-61D4FCA7E905}"/>
              </a:ext>
            </a:extLst>
          </p:cNvPr>
          <p:cNvSpPr txBox="1"/>
          <p:nvPr/>
        </p:nvSpPr>
        <p:spPr>
          <a:xfrm>
            <a:off x="894840" y="8389788"/>
            <a:ext cx="762609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Усреднение оценок юзеров для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5 – 35 рекомендаций</a:t>
            </a:r>
            <a:endParaRPr kumimoji="0" lang="ru-RU" sz="360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46CE0B-4E64-C7A3-FC7C-C3D7FA837349}"/>
              </a:ext>
            </a:extLst>
          </p:cNvPr>
          <p:cNvSpPr txBox="1"/>
          <p:nvPr/>
        </p:nvSpPr>
        <p:spPr>
          <a:xfrm>
            <a:off x="10044936" y="8389788"/>
            <a:ext cx="762609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/>
              <a:t>Усреднение оценок юзеров по всем просмотренным рекомендациям</a:t>
            </a:r>
            <a:endParaRPr kumimoji="0" lang="ru-RU" sz="360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3294733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22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Отзывы о боте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F47F2-4761-AF69-E265-5CE466F9A808}"/>
              </a:ext>
            </a:extLst>
          </p:cNvPr>
          <p:cNvSpPr txBox="1"/>
          <p:nvPr/>
        </p:nvSpPr>
        <p:spPr>
          <a:xfrm rot="353264">
            <a:off x="9197186" y="2639021"/>
            <a:ext cx="990295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ХОРОШИЕ ПРЕДЛОЖЕНИЯ, Я БЫ ВОСПОЛЬЗОВАЛАСЬ! МНОГО ВЫГОДЫ!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9BEEC-BB9F-B717-DCA9-F13856A1FBAE}"/>
              </a:ext>
            </a:extLst>
          </p:cNvPr>
          <p:cNvSpPr txBox="1"/>
          <p:nvPr/>
        </p:nvSpPr>
        <p:spPr>
          <a:xfrm rot="21364499">
            <a:off x="1025668" y="2990911"/>
            <a:ext cx="990295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Интересный чат, все доступно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7AC03-99AA-AD86-ECA0-49CFDB308BA6}"/>
              </a:ext>
            </a:extLst>
          </p:cNvPr>
          <p:cNvSpPr txBox="1"/>
          <p:nvPr/>
        </p:nvSpPr>
        <p:spPr>
          <a:xfrm>
            <a:off x="6051429" y="3946790"/>
            <a:ext cx="990295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более точные попадания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E3B1A-876D-8CD9-0042-544562C1E800}"/>
              </a:ext>
            </a:extLst>
          </p:cNvPr>
          <p:cNvSpPr txBox="1"/>
          <p:nvPr/>
        </p:nvSpPr>
        <p:spPr>
          <a:xfrm rot="21302370">
            <a:off x="970803" y="5411890"/>
            <a:ext cx="1001268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Бот понравился, много разных кэшбеков нашел для себя. Даже тех которых нет на моей карте (не отображаются)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2206E-D71D-187E-1966-F200E47B83C1}"/>
              </a:ext>
            </a:extLst>
          </p:cNvPr>
          <p:cNvSpPr txBox="1"/>
          <p:nvPr/>
        </p:nvSpPr>
        <p:spPr>
          <a:xfrm rot="226514">
            <a:off x="11374494" y="5003116"/>
            <a:ext cx="7860028" cy="2062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На первый взгляд удобный бот, быстро предлагает варианты. Хотелось бы наверно разделение на каталоги еда одежда и </a:t>
            </a:r>
            <a:r>
              <a:rPr lang="ru-RU" sz="3200" dirty="0" err="1"/>
              <a:t>тд</a:t>
            </a:r>
            <a:r>
              <a:rPr lang="ru-RU" sz="3200" dirty="0"/>
              <a:t> раздельно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8871EC-AF9A-C9F9-9EEF-7A02250F6B0B}"/>
              </a:ext>
            </a:extLst>
          </p:cNvPr>
          <p:cNvSpPr txBox="1"/>
          <p:nvPr/>
        </p:nvSpPr>
        <p:spPr>
          <a:xfrm>
            <a:off x="1543297" y="6862904"/>
            <a:ext cx="99029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ru-RU" sz="3200" dirty="0"/>
          </a:p>
          <a:p>
            <a:r>
              <a:rPr lang="ru-RU" sz="3200" dirty="0" err="1"/>
              <a:t>Интресный</a:t>
            </a:r>
            <a:r>
              <a:rPr lang="ru-RU" sz="3200" dirty="0"/>
              <a:t> бот. Можно выбирать скидки и </a:t>
            </a:r>
            <a:r>
              <a:rPr lang="ru-RU" sz="3200" dirty="0" err="1"/>
              <a:t>кешбеки</a:t>
            </a:r>
            <a:r>
              <a:rPr lang="ru-RU" sz="3200" dirty="0"/>
              <a:t> и примерно знать какие из них и где будут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293D1-80CA-B798-A3B4-07A6B5032CFA}"/>
              </a:ext>
            </a:extLst>
          </p:cNvPr>
          <p:cNvSpPr txBox="1"/>
          <p:nvPr/>
        </p:nvSpPr>
        <p:spPr>
          <a:xfrm rot="395786">
            <a:off x="10487159" y="8665025"/>
            <a:ext cx="7323005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3200" dirty="0"/>
              <a:t>Всё удобно. Хорошие предложения. Большие проценты </a:t>
            </a:r>
            <a:r>
              <a:rPr lang="ru-RU" sz="3200" dirty="0" err="1"/>
              <a:t>кэшбэка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3296214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23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Суммаризация </a:t>
            </a:r>
            <a:r>
              <a:rPr lang="en-US" b="1" dirty="0">
                <a:latin typeface="Tinkoff Sans" panose="02000506050000020004" pitchFamily="2" charset="0"/>
              </a:rPr>
              <a:t>(</a:t>
            </a:r>
            <a:r>
              <a:rPr lang="ru-RU" b="1" dirty="0">
                <a:latin typeface="Tinkoff Sans" panose="02000506050000020004" pitchFamily="2" charset="0"/>
              </a:rPr>
              <a:t>отзывов </a:t>
            </a:r>
            <a:r>
              <a:rPr lang="en-US" b="1" dirty="0">
                <a:latin typeface="Tinkoff Sans" panose="02000506050000020004" pitchFamily="2" charset="0"/>
              </a:rPr>
              <a:t>CHAT GPT3.5)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87D04-6E97-8570-F3CC-79176A92F644}"/>
              </a:ext>
            </a:extLst>
          </p:cNvPr>
          <p:cNvSpPr txBox="1"/>
          <p:nvPr/>
        </p:nvSpPr>
        <p:spPr>
          <a:xfrm>
            <a:off x="1396683" y="1962488"/>
            <a:ext cx="16527293" cy="8402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AutoNum type="arabicPeriod"/>
            </a:pPr>
            <a:r>
              <a:rPr lang="ru-RU" sz="4000" dirty="0"/>
              <a:t>Большинство пользователей считают чат-бот интересным и удобным.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u-RU" sz="4000" dirty="0"/>
              <a:t>Отмечается более точное попадание в интересы пользователей и подбор персонального кэшбека.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u-RU" sz="4000" dirty="0"/>
              <a:t>Есть положительные комментарии относительно предложений и выгоды, которую пользователи получают.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u-RU" sz="4000" dirty="0"/>
              <a:t>В некоторых отзывах упоминается недостаток в виде отсутствия описания к названию бренда или невозможности определения категории товаров.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4000" dirty="0"/>
              <a:t> </a:t>
            </a:r>
            <a:r>
              <a:rPr lang="ru-RU" sz="4000" dirty="0"/>
              <a:t>Некоторые отзывы указывают на проблемы с открытием ссылок и неясностью некоторых предложений.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4000" dirty="0"/>
              <a:t> </a:t>
            </a:r>
            <a:r>
              <a:rPr lang="ru-RU" sz="4000" dirty="0"/>
              <a:t>Много отзывов, где пользователи высоко оценивают уровень кэшбека.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ru-RU" sz="4000" dirty="0"/>
              <a:t> Кое-кто отмечает ограничения, связанные с доступными магазинами в их городе.</a:t>
            </a:r>
          </a:p>
        </p:txBody>
      </p:sp>
    </p:spTree>
    <p:extLst>
      <p:ext uri="{BB962C8B-B14F-4D97-AF65-F5344CB8AC3E}">
        <p14:creationId xmlns:p14="http://schemas.microsoft.com/office/powerpoint/2010/main" val="4736375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24</a:t>
            </a:fld>
            <a:endParaRPr lang="ru-RU" sz="1600" dirty="0"/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B6ED2ABA-D826-852B-8CB5-781E6289F1A5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Выводы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87D04-6E97-8570-F3CC-79176A92F644}"/>
              </a:ext>
            </a:extLst>
          </p:cNvPr>
          <p:cNvSpPr txBox="1"/>
          <p:nvPr/>
        </p:nvSpPr>
        <p:spPr>
          <a:xfrm>
            <a:off x="1396683" y="1797896"/>
            <a:ext cx="16527293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Bef>
                <a:spcPts val="2400"/>
              </a:spcBef>
              <a:buAutoNum type="arabicPeriod"/>
            </a:pPr>
            <a:r>
              <a:rPr lang="ru-RU" sz="4000" dirty="0"/>
              <a:t>Получилось создать </a:t>
            </a:r>
            <a:r>
              <a:rPr lang="en-US" sz="4000" dirty="0"/>
              <a:t>MVP </a:t>
            </a:r>
            <a:r>
              <a:rPr lang="ru-RU" sz="4000" dirty="0"/>
              <a:t>модель рекомендательной системы кэшбеков от Тинькофф</a:t>
            </a:r>
          </a:p>
          <a:p>
            <a:pPr marL="342900" indent="-342900">
              <a:spcBef>
                <a:spcPts val="2400"/>
              </a:spcBef>
              <a:buAutoNum type="arabicPeriod"/>
            </a:pPr>
            <a:r>
              <a:rPr lang="ru-RU" sz="4000" dirty="0"/>
              <a:t>Качество модели и количество </a:t>
            </a:r>
            <a:r>
              <a:rPr lang="ru-RU" sz="4000" dirty="0" err="1"/>
              <a:t>лайкнутых</a:t>
            </a:r>
            <a:r>
              <a:rPr lang="ru-RU" sz="4000" dirty="0"/>
              <a:t> кэшбеков увеличивается с приходом новых пользователей</a:t>
            </a:r>
          </a:p>
          <a:p>
            <a:pPr marL="342900" indent="-342900">
              <a:spcBef>
                <a:spcPts val="2400"/>
              </a:spcBef>
              <a:buAutoNum type="arabicPeriod"/>
            </a:pPr>
            <a:r>
              <a:rPr lang="ru-RU" sz="4000" dirty="0"/>
              <a:t> Положительные отзывы от пользователей</a:t>
            </a:r>
          </a:p>
        </p:txBody>
      </p:sp>
      <p:pic>
        <p:nvPicPr>
          <p:cNvPr id="17" name="Рисунок 16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D3CF4D5-DA76-167E-3A57-25ADA8F4B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085" y="4493669"/>
            <a:ext cx="5794207" cy="58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3039" y="9856435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algn="ctr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3200" dirty="0">
                <a:latin typeface="Tinkoff Sans" panose="02000506050000020004" pitchFamily="2" charset="0"/>
              </a:rPr>
              <a:t>Он такой один!</a:t>
            </a:r>
            <a:endParaRPr sz="3200" dirty="0"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6C750A-5D72-06BF-502C-24CB472B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sp>
        <p:nvSpPr>
          <p:cNvPr id="2" name="Holder 2">
            <a:extLst>
              <a:ext uri="{FF2B5EF4-FFF2-40B4-BE49-F238E27FC236}">
                <a16:creationId xmlns:a16="http://schemas.microsoft.com/office/drawing/2014/main" id="{C96B6916-B0ED-7913-9C58-C1894AC32CF5}"/>
              </a:ext>
            </a:extLst>
          </p:cNvPr>
          <p:cNvSpPr txBox="1">
            <a:spLocks/>
          </p:cNvSpPr>
          <p:nvPr/>
        </p:nvSpPr>
        <p:spPr>
          <a:xfrm>
            <a:off x="790575" y="3961541"/>
            <a:ext cx="8226425" cy="1351123"/>
          </a:xfrm>
          <a:prstGeom prst="rect">
            <a:avLst/>
          </a:prstGeo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</a:t>
            </a:r>
          </a:p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за внимание!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7">
            <a:extLst>
              <a:ext uri="{FF2B5EF4-FFF2-40B4-BE49-F238E27FC236}">
                <a16:creationId xmlns:a16="http://schemas.microsoft.com/office/drawing/2014/main" id="{CE85C8D2-3FD4-D94B-BF0F-513425FB7243}"/>
              </a:ext>
            </a:extLst>
          </p:cNvPr>
          <p:cNvSpPr txBox="1">
            <a:spLocks/>
          </p:cNvSpPr>
          <p:nvPr/>
        </p:nvSpPr>
        <p:spPr>
          <a:xfrm>
            <a:off x="755490" y="611565"/>
            <a:ext cx="8351934" cy="262598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Немного о рекомендательных системах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260695"/>
            <a:ext cx="7239042" cy="1870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3000"/>
              </a:spcBef>
            </a:pPr>
            <a:r>
              <a:rPr lang="ru-RU" sz="3600" dirty="0"/>
              <a:t>Существуют два основных типа рекомендательных систем: коллаборативные и контентные.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7842546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200" dirty="0"/>
              <a:t>Коллаборативные системы рекомендаций анализируют взаимодействия пользователей с товарами, чтобы предоставить рекомендации на основе схожих пользовательских предпочтений.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7495074" cy="22180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200" dirty="0"/>
              <a:t>Контентные системы анализируют характеристики </a:t>
            </a:r>
            <a:r>
              <a:rPr lang="ru-RU" sz="3200" dirty="0" err="1"/>
              <a:t>айтемов</a:t>
            </a:r>
            <a:r>
              <a:rPr lang="ru-RU" sz="3200" dirty="0"/>
              <a:t> и стремятся на их основе рекомендовать похожие </a:t>
            </a:r>
            <a:r>
              <a:rPr lang="ru-RU" sz="3200" dirty="0" err="1"/>
              <a:t>айтемы</a:t>
            </a:r>
            <a:r>
              <a:rPr lang="ru-RU" sz="3200" dirty="0"/>
              <a:t>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3" y="1325159"/>
            <a:ext cx="729928" cy="304137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492093" y="1157987"/>
            <a:ext cx="5922881" cy="875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600" dirty="0">
                <a:latin typeface="TINKOFFSANS-MEDIUM" panose="02000506050000020004" pitchFamily="2" charset="0"/>
              </a:rPr>
              <a:t>Холодный старт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212370" y="1992956"/>
            <a:ext cx="6023095" cy="1065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 нача</a:t>
            </a:r>
            <a:r>
              <a:rPr lang="ru-RU" sz="3200" dirty="0">
                <a:solidFill>
                  <a:srgbClr val="5E5E5E"/>
                </a:solidFill>
              </a:rPr>
              <a:t>ль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ный момент </a:t>
            </a:r>
            <a:r>
              <a:rPr lang="ru-RU" sz="3200" dirty="0">
                <a:solidFill>
                  <a:srgbClr val="438BF9"/>
                </a:solidFill>
              </a:rPr>
              <a:t>моделька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3200" dirty="0">
                <a:solidFill>
                  <a:srgbClr val="438BF9"/>
                </a:solidFill>
              </a:rPr>
              <a:t>ничего не знает </a:t>
            </a: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 пользователе :(</a:t>
            </a:r>
            <a:endParaRPr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9F154E05-E9A4-DBF5-FE42-68E5942A07C5}"/>
              </a:ext>
            </a:extLst>
          </p:cNvPr>
          <p:cNvSpPr txBox="1">
            <a:spLocks/>
          </p:cNvSpPr>
          <p:nvPr/>
        </p:nvSpPr>
        <p:spPr>
          <a:xfrm>
            <a:off x="8569567" y="1152453"/>
            <a:ext cx="10522405" cy="3046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9094"/>
              </a:lnSpc>
            </a:pPr>
            <a:r>
              <a:rPr lang="ru-R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Основные проблемы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любых</a:t>
            </a:r>
          </a:p>
          <a:p>
            <a:pPr>
              <a:lnSpc>
                <a:spcPts val="9094"/>
              </a:lnSpc>
            </a:pPr>
            <a:r>
              <a:rPr lang="ru-R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рекомендательных систем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2C6C92-E08F-D5FD-8B9E-8C559B85F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6778" y="3820239"/>
            <a:ext cx="6467596" cy="6467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216E20-C0A6-C131-80E1-BDF17871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3" y="3784978"/>
            <a:ext cx="729928" cy="304137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AFB6E81D-0DFF-FCC3-2A9E-8068D4B10CBF}"/>
              </a:ext>
            </a:extLst>
          </p:cNvPr>
          <p:cNvSpPr txBox="1"/>
          <p:nvPr/>
        </p:nvSpPr>
        <p:spPr>
          <a:xfrm>
            <a:off x="1492093" y="3616068"/>
            <a:ext cx="5922881" cy="6504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ru-RU" sz="3600" dirty="0">
                <a:latin typeface="TINKOFFSANS-MEDIUM" panose="02000806050000020004" charset="0"/>
              </a:rPr>
              <a:t>Фильтр пузырька</a:t>
            </a:r>
            <a:endParaRPr lang="en-US" sz="3600" dirty="0">
              <a:latin typeface="TINKOFFSANS-MEDIUM" panose="02000806050000020004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1611B87-3F1B-7D68-128D-5DEAB1E37075}"/>
              </a:ext>
            </a:extLst>
          </p:cNvPr>
          <p:cNvSpPr txBox="1"/>
          <p:nvPr/>
        </p:nvSpPr>
        <p:spPr>
          <a:xfrm>
            <a:off x="1212369" y="4495839"/>
            <a:ext cx="6023095" cy="1065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lang="ru-RU" sz="3200" dirty="0">
                <a:solidFill>
                  <a:srgbClr val="5E5E5E"/>
                </a:solidFill>
              </a:rPr>
              <a:t>Ограничение </a:t>
            </a:r>
            <a:r>
              <a:rPr lang="ru-RU" sz="3200" dirty="0">
                <a:solidFill>
                  <a:srgbClr val="438BF9"/>
                </a:solidFill>
              </a:rPr>
              <a:t>разнообразия</a:t>
            </a:r>
            <a:r>
              <a:rPr lang="ru-RU" sz="3200" dirty="0">
                <a:solidFill>
                  <a:srgbClr val="5E5E5E"/>
                </a:solidFill>
              </a:rPr>
              <a:t> рекомендаций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863735-4D48-B009-E0E2-847FC7E1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3" y="6361651"/>
            <a:ext cx="729928" cy="304137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FCFA517A-9602-736F-6021-F3E679AE27B9}"/>
              </a:ext>
            </a:extLst>
          </p:cNvPr>
          <p:cNvSpPr txBox="1"/>
          <p:nvPr/>
        </p:nvSpPr>
        <p:spPr>
          <a:xfrm>
            <a:off x="1352625" y="6244797"/>
            <a:ext cx="5922881" cy="875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r>
              <a:rPr lang="en-US" sz="3600" dirty="0">
                <a:latin typeface="TINKOFFSANS-MEDIUM" panose="02000806050000020004" charset="0"/>
              </a:rPr>
              <a:t>Exploration vs Exploitation </a:t>
            </a: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8BC6564A-D0C1-E307-E3ED-6AA35BDE5A42}"/>
              </a:ext>
            </a:extLst>
          </p:cNvPr>
          <p:cNvSpPr txBox="1"/>
          <p:nvPr/>
        </p:nvSpPr>
        <p:spPr>
          <a:xfrm>
            <a:off x="1212369" y="7054037"/>
            <a:ext cx="5530500" cy="1604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lang="ru-RU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806050000020004" charset="0"/>
              </a:rPr>
              <a:t>Если мы знаем, что нравится пользователю, должны ли мы рекомендовать </a:t>
            </a:r>
            <a:r>
              <a:rPr lang="ru-RU" sz="3200" dirty="0">
                <a:solidFill>
                  <a:srgbClr val="438BF9"/>
                </a:solidFill>
                <a:latin typeface="Tinkoff Sans" panose="02000806050000020004" charset="0"/>
              </a:rPr>
              <a:t>одно и то же ?</a:t>
            </a:r>
          </a:p>
        </p:txBody>
      </p:sp>
    </p:spTree>
    <p:extLst>
      <p:ext uri="{BB962C8B-B14F-4D97-AF65-F5344CB8AC3E}">
        <p14:creationId xmlns:p14="http://schemas.microsoft.com/office/powerpoint/2010/main" val="699811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163" name="Овал 162">
            <a:extLst>
              <a:ext uri="{FF2B5EF4-FFF2-40B4-BE49-F238E27FC236}">
                <a16:creationId xmlns:a16="http://schemas.microsoft.com/office/drawing/2014/main" id="{05499035-A041-9A4F-8F97-C13A4D47F2C9}"/>
              </a:ext>
            </a:extLst>
          </p:cNvPr>
          <p:cNvSpPr/>
          <p:nvPr/>
        </p:nvSpPr>
        <p:spPr>
          <a:xfrm>
            <a:off x="2535725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6F99CFB-4132-8640-80A3-CA080CF1F432}"/>
              </a:ext>
            </a:extLst>
          </p:cNvPr>
          <p:cNvSpPr/>
          <p:nvPr/>
        </p:nvSpPr>
        <p:spPr>
          <a:xfrm>
            <a:off x="6474988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773DD02-FF2F-A040-9352-6E130B8567B1}"/>
              </a:ext>
            </a:extLst>
          </p:cNvPr>
          <p:cNvSpPr/>
          <p:nvPr/>
        </p:nvSpPr>
        <p:spPr>
          <a:xfrm>
            <a:off x="11348012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6D616805-F403-A243-8CA5-54670265DE1E}"/>
              </a:ext>
            </a:extLst>
          </p:cNvPr>
          <p:cNvSpPr/>
          <p:nvPr/>
        </p:nvSpPr>
        <p:spPr>
          <a:xfrm>
            <a:off x="2535725" y="5027880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1A45475-ACBB-C340-A30A-F2EFD17BDDE5}"/>
              </a:ext>
            </a:extLst>
          </p:cNvPr>
          <p:cNvSpPr/>
          <p:nvPr/>
        </p:nvSpPr>
        <p:spPr>
          <a:xfrm>
            <a:off x="6515274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B11CA08-AE56-8049-80ED-8F40B05DBEA6}"/>
              </a:ext>
            </a:extLst>
          </p:cNvPr>
          <p:cNvSpPr/>
          <p:nvPr/>
        </p:nvSpPr>
        <p:spPr>
          <a:xfrm>
            <a:off x="11339810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1FB98DB-27E1-234B-8B01-1D46A769E290}"/>
              </a:ext>
            </a:extLst>
          </p:cNvPr>
          <p:cNvSpPr/>
          <p:nvPr/>
        </p:nvSpPr>
        <p:spPr>
          <a:xfrm>
            <a:off x="15444266" y="5027880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3A9254F-5AF4-7E4C-ABB7-91C868A41F11}"/>
              </a:ext>
            </a:extLst>
          </p:cNvPr>
          <p:cNvSpPr/>
          <p:nvPr/>
        </p:nvSpPr>
        <p:spPr>
          <a:xfrm>
            <a:off x="6515274" y="7764546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2FA5E299-B540-EB45-B5B1-C79A75D9D373}"/>
              </a:ext>
            </a:extLst>
          </p:cNvPr>
          <p:cNvSpPr/>
          <p:nvPr/>
        </p:nvSpPr>
        <p:spPr>
          <a:xfrm>
            <a:off x="11339810" y="7764546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CEE6E1A-A901-A249-B630-C8A9FEB4C84D}"/>
              </a:ext>
            </a:extLst>
          </p:cNvPr>
          <p:cNvSpPr/>
          <p:nvPr/>
        </p:nvSpPr>
        <p:spPr>
          <a:xfrm>
            <a:off x="15444266" y="7764546"/>
            <a:ext cx="993537" cy="935487"/>
          </a:xfrm>
          <a:prstGeom prst="ellipse">
            <a:avLst/>
          </a:prstGeom>
          <a:solidFill>
            <a:srgbClr val="E0E0E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/>
          <p:nvPr/>
        </p:nvSpPr>
        <p:spPr>
          <a:xfrm>
            <a:off x="2515272" y="7748504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805625" y="661162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latin typeface="Tinkoff Sans" panose="02000506050000020004" pitchFamily="2" charset="0"/>
              </a:rPr>
              <a:t>Roadmap to Tinkoff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3508809" y="8216248"/>
            <a:ext cx="12502486" cy="2876"/>
          </a:xfrm>
          <a:prstGeom prst="line">
            <a:avLst/>
          </a:prstGeom>
          <a:noFill/>
          <a:ln w="19050" cap="flat">
            <a:solidFill>
              <a:srgbClr val="E0E0E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0" cap="flat">
            <a:solidFill>
              <a:srgbClr val="E0E0E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6515274" y="5495624"/>
            <a:ext cx="9360252" cy="44755"/>
          </a:xfrm>
          <a:prstGeom prst="line">
            <a:avLst/>
          </a:prstGeom>
          <a:noFill/>
          <a:ln w="19050" cap="flat">
            <a:solidFill>
              <a:srgbClr val="E0E0E0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 flipV="1">
            <a:off x="3331029" y="2655164"/>
            <a:ext cx="12007562" cy="26509"/>
          </a:xfrm>
          <a:prstGeom prst="line">
            <a:avLst/>
          </a:prstGeom>
          <a:ln>
            <a:solidFill>
              <a:srgbClr val="E0E0E0"/>
            </a:solidFill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ln>
            <a:solidFill>
              <a:srgbClr val="E0E0E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 flipV="1">
            <a:off x="2851854" y="5522413"/>
            <a:ext cx="3735428" cy="17966"/>
          </a:xfrm>
          <a:prstGeom prst="line">
            <a:avLst/>
          </a:prstGeom>
          <a:ln>
            <a:solidFill>
              <a:srgbClr val="E0E0E0"/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Текст 11">
            <a:extLst>
              <a:ext uri="{FF2B5EF4-FFF2-40B4-BE49-F238E27FC236}">
                <a16:creationId xmlns:a16="http://schemas.microsoft.com/office/drawing/2014/main" id="{22F2AF77-8D66-BE40-A60A-B7FA16ECBD14}"/>
              </a:ext>
            </a:extLst>
          </p:cNvPr>
          <p:cNvSpPr/>
          <p:nvPr/>
        </p:nvSpPr>
        <p:spPr>
          <a:xfrm>
            <a:off x="1549018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5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1828407" y="8830189"/>
            <a:ext cx="2405353" cy="935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ТГ-бота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5402154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Создание </a:t>
            </a:r>
          </a:p>
          <a:p>
            <a:r>
              <a:rPr lang="ru-RU" dirty="0"/>
              <a:t>базы данных</a:t>
            </a: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0262322" y="88363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Парсинг кэшбеков с сайта Тинькофф</a:t>
            </a:r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4313914" y="8825592"/>
            <a:ext cx="3893455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Формирование матрицы </a:t>
            </a:r>
          </a:p>
          <a:p>
            <a:r>
              <a:rPr lang="ru-RU" dirty="0"/>
              <a:t>объекты-признаки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4539884" y="6106932"/>
            <a:ext cx="3441516" cy="12643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Тестирование бота</a:t>
            </a:r>
          </a:p>
          <a:p>
            <a:r>
              <a:rPr lang="ru-RU" dirty="0"/>
              <a:t>на рандомных рекомендациях</a:t>
            </a:r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1137156" y="6160955"/>
            <a:ext cx="3735428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категориальных юзеров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1649952" y="335263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Развертывание бота на сервере</a:t>
            </a:r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0745861" y="3417451"/>
            <a:ext cx="2605816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данных</a:t>
            </a:r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673929" y="876731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867" y="787190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09390" y="2111357"/>
            <a:ext cx="3527478" cy="9354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413"/>
              </a:lnSpc>
            </a:pPr>
            <a:r>
              <a:rPr lang="ru-RU" sz="3600" b="1" dirty="0">
                <a:solidFill>
                  <a:schemeClr val="accent6"/>
                </a:solidFill>
                <a:latin typeface="Tinkoff Sans" panose="02000506050000020004" pitchFamily="2" charset="0"/>
              </a:rPr>
              <a:t>Мы молодцы!</a:t>
            </a:r>
            <a:endParaRPr sz="3600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63" name="Текст 11">
            <a:extLst>
              <a:ext uri="{FF2B5EF4-FFF2-40B4-BE49-F238E27FC236}">
                <a16:creationId xmlns:a16="http://schemas.microsoft.com/office/drawing/2014/main" id="{7FE205C8-762D-AF42-B09C-04215DE842E1}"/>
              </a:ext>
            </a:extLst>
          </p:cNvPr>
          <p:cNvSpPr/>
          <p:nvPr/>
        </p:nvSpPr>
        <p:spPr>
          <a:xfrm>
            <a:off x="11361018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6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4" name="Текст 11">
            <a:extLst>
              <a:ext uri="{FF2B5EF4-FFF2-40B4-BE49-F238E27FC236}">
                <a16:creationId xmlns:a16="http://schemas.microsoft.com/office/drawing/2014/main" id="{4F24879B-75A1-F74B-8766-701DD611CE38}"/>
              </a:ext>
            </a:extLst>
          </p:cNvPr>
          <p:cNvSpPr/>
          <p:nvPr/>
        </p:nvSpPr>
        <p:spPr>
          <a:xfrm>
            <a:off x="6587282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7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5" name="Текст 11">
            <a:extLst>
              <a:ext uri="{FF2B5EF4-FFF2-40B4-BE49-F238E27FC236}">
                <a16:creationId xmlns:a16="http://schemas.microsoft.com/office/drawing/2014/main" id="{0715593E-2BEB-624B-9B8D-73E95AA44FB0}"/>
              </a:ext>
            </a:extLst>
          </p:cNvPr>
          <p:cNvSpPr/>
          <p:nvPr/>
        </p:nvSpPr>
        <p:spPr>
          <a:xfrm>
            <a:off x="258023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8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6" name="Текст 11">
            <a:extLst>
              <a:ext uri="{FF2B5EF4-FFF2-40B4-BE49-F238E27FC236}">
                <a16:creationId xmlns:a16="http://schemas.microsoft.com/office/drawing/2014/main" id="{1FE55A43-0BFF-1240-9841-347BED868EAA}"/>
              </a:ext>
            </a:extLst>
          </p:cNvPr>
          <p:cNvSpPr/>
          <p:nvPr/>
        </p:nvSpPr>
        <p:spPr>
          <a:xfrm>
            <a:off x="11386418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7" name="Текст 11">
            <a:extLst>
              <a:ext uri="{FF2B5EF4-FFF2-40B4-BE49-F238E27FC236}">
                <a16:creationId xmlns:a16="http://schemas.microsoft.com/office/drawing/2014/main" id="{9B253933-38B4-AD4D-A0E0-93227EE3B8B1}"/>
              </a:ext>
            </a:extLst>
          </p:cNvPr>
          <p:cNvSpPr/>
          <p:nvPr/>
        </p:nvSpPr>
        <p:spPr>
          <a:xfrm>
            <a:off x="6536482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10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8" name="Текст 11">
            <a:extLst>
              <a:ext uri="{FF2B5EF4-FFF2-40B4-BE49-F238E27FC236}">
                <a16:creationId xmlns:a16="http://schemas.microsoft.com/office/drawing/2014/main" id="{DE4DF665-0E0A-7F4D-AA26-F6C0C8CB2700}"/>
              </a:ext>
            </a:extLst>
          </p:cNvPr>
          <p:cNvSpPr/>
          <p:nvPr/>
        </p:nvSpPr>
        <p:spPr>
          <a:xfrm>
            <a:off x="2580234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9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9" name="Текст 11">
            <a:extLst>
              <a:ext uri="{FF2B5EF4-FFF2-40B4-BE49-F238E27FC236}">
                <a16:creationId xmlns:a16="http://schemas.microsoft.com/office/drawing/2014/main" id="{2203EB73-DB24-1A49-905B-6066D995A2C4}"/>
              </a:ext>
            </a:extLst>
          </p:cNvPr>
          <p:cNvSpPr/>
          <p:nvPr/>
        </p:nvSpPr>
        <p:spPr>
          <a:xfrm>
            <a:off x="15490184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4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0" name="Текст 11">
            <a:extLst>
              <a:ext uri="{FF2B5EF4-FFF2-40B4-BE49-F238E27FC236}">
                <a16:creationId xmlns:a16="http://schemas.microsoft.com/office/drawing/2014/main" id="{892B2EE7-018F-5F42-9B12-A8684158DA81}"/>
              </a:ext>
            </a:extLst>
          </p:cNvPr>
          <p:cNvSpPr/>
          <p:nvPr/>
        </p:nvSpPr>
        <p:spPr>
          <a:xfrm>
            <a:off x="1136101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3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1" name="Текст 11">
            <a:extLst>
              <a:ext uri="{FF2B5EF4-FFF2-40B4-BE49-F238E27FC236}">
                <a16:creationId xmlns:a16="http://schemas.microsoft.com/office/drawing/2014/main" id="{98C5C3C4-F138-4B40-AA03-76259B193FA1}"/>
              </a:ext>
            </a:extLst>
          </p:cNvPr>
          <p:cNvSpPr/>
          <p:nvPr/>
        </p:nvSpPr>
        <p:spPr>
          <a:xfrm>
            <a:off x="6587282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2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EA608CFC-B4AA-6149-9361-20ED2D7CF81B}"/>
              </a:ext>
            </a:extLst>
          </p:cNvPr>
          <p:cNvSpPr/>
          <p:nvPr/>
        </p:nvSpPr>
        <p:spPr>
          <a:xfrm>
            <a:off x="255165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5A7899-97AA-C24E-FE23-136FABB08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CB271-1E90-14D9-D4C4-1B36699773BF}"/>
              </a:ext>
            </a:extLst>
          </p:cNvPr>
          <p:cNvSpPr txBox="1"/>
          <p:nvPr/>
        </p:nvSpPr>
        <p:spPr>
          <a:xfrm>
            <a:off x="10220793" y="6098061"/>
            <a:ext cx="3414111" cy="1352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Разработка</a:t>
            </a:r>
          </a:p>
          <a:p>
            <a:r>
              <a:rPr lang="ru-RU" dirty="0"/>
              <a:t>рекомендательной </a:t>
            </a:r>
          </a:p>
          <a:p>
            <a:r>
              <a:rPr lang="ru-RU" dirty="0"/>
              <a:t>системы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99401-DF78-9CA2-0C08-3F41B1B1D896}"/>
              </a:ext>
            </a:extLst>
          </p:cNvPr>
          <p:cNvSpPr txBox="1"/>
          <p:nvPr/>
        </p:nvSpPr>
        <p:spPr>
          <a:xfrm>
            <a:off x="5866016" y="6151281"/>
            <a:ext cx="2723341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Добавление</a:t>
            </a:r>
          </a:p>
          <a:p>
            <a:r>
              <a:rPr lang="ru-RU" dirty="0"/>
              <a:t>бандитов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3D4-169A-447C-C278-23FEB2983137}"/>
              </a:ext>
            </a:extLst>
          </p:cNvPr>
          <p:cNvSpPr txBox="1"/>
          <p:nvPr/>
        </p:nvSpPr>
        <p:spPr>
          <a:xfrm>
            <a:off x="5250602" y="3386245"/>
            <a:ext cx="3954171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ts val="3200"/>
              </a:lnSpc>
              <a:defRPr sz="2800">
                <a:solidFill>
                  <a:schemeClr val="accent5">
                    <a:lumMod val="7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Сбор пользовательских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6397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pic>
        <p:nvPicPr>
          <p:cNvPr id="9" name="Рисунок 8" descr="Изображение выглядит как текст, снимок экрана, программное обеспечение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D7231C6F-4CEB-A3B4-BCFA-01DB07FB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8" y="2186646"/>
            <a:ext cx="4719725" cy="83906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обувь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11A15A49-3B72-929E-7CA5-4313F5B15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77" y="2186648"/>
            <a:ext cx="4701641" cy="839062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E00129E-60EA-535B-F117-1C70341AE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07" y="2186648"/>
            <a:ext cx="4700059" cy="8390621"/>
          </a:xfrm>
          <a:prstGeom prst="rect">
            <a:avLst/>
          </a:prstGeom>
        </p:spPr>
      </p:pic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5" y="661162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Создание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ТГ-бота</a:t>
            </a:r>
            <a:endParaRPr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D9825-4896-A2BD-5BC1-E49E7634E16E}"/>
              </a:ext>
            </a:extLst>
          </p:cNvPr>
          <p:cNvSpPr txBox="1"/>
          <p:nvPr/>
        </p:nvSpPr>
        <p:spPr>
          <a:xfrm>
            <a:off x="15099935" y="3070966"/>
            <a:ext cx="4530482" cy="6217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84640" lvl="1" indent="-584640" hangingPunct="1">
              <a:spcBef>
                <a:spcPts val="3600"/>
              </a:spcBef>
              <a:buFont typeface="+mj-lt"/>
              <a:buAutoNum type="arabicPeriod"/>
            </a:pPr>
            <a:r>
              <a:rPr lang="en-US" sz="4400" dirty="0" err="1">
                <a:solidFill>
                  <a:schemeClr val="bg1"/>
                </a:solidFill>
              </a:rPr>
              <a:t>Telebot</a:t>
            </a:r>
            <a:endParaRPr lang="en-US" sz="4400" dirty="0">
              <a:solidFill>
                <a:schemeClr val="bg1"/>
              </a:solidFill>
            </a:endParaRPr>
          </a:p>
          <a:p>
            <a:pPr marL="584640" lvl="1" indent="-584640" hangingPunct="1">
              <a:spcBef>
                <a:spcPts val="3600"/>
              </a:spcBef>
              <a:buFont typeface="+mj-lt"/>
              <a:buAutoNum type="arabicPeriod"/>
            </a:pPr>
            <a:r>
              <a:rPr lang="ru-RU" sz="4400" dirty="0">
                <a:solidFill>
                  <a:schemeClr val="bg1"/>
                </a:solidFill>
              </a:rPr>
              <a:t>Стартовые вопросы</a:t>
            </a:r>
          </a:p>
          <a:p>
            <a:pPr marL="584640" lvl="1" indent="-584640" hangingPunct="1">
              <a:spcBef>
                <a:spcPts val="3600"/>
              </a:spcBef>
              <a:buFont typeface="+mj-lt"/>
              <a:buAutoNum type="arabicPeriod"/>
            </a:pPr>
            <a:r>
              <a:rPr lang="ru-RU" sz="4400" dirty="0">
                <a:solidFill>
                  <a:schemeClr val="bg1"/>
                </a:solidFill>
              </a:rPr>
              <a:t>Обработка ввода</a:t>
            </a:r>
          </a:p>
          <a:p>
            <a:pPr marL="584640" lvl="1" indent="-584640" hangingPunct="1">
              <a:spcBef>
                <a:spcPts val="3600"/>
              </a:spcBef>
              <a:buFont typeface="+mj-lt"/>
              <a:buAutoNum type="arabicPeriod"/>
            </a:pPr>
            <a:r>
              <a:rPr lang="ru-RU" sz="4400" dirty="0">
                <a:solidFill>
                  <a:schemeClr val="bg1"/>
                </a:solidFill>
              </a:rPr>
              <a:t>Режим лайк-</a:t>
            </a:r>
            <a:r>
              <a:rPr lang="ru-RU" sz="4400" dirty="0" err="1">
                <a:solidFill>
                  <a:schemeClr val="bg1"/>
                </a:solidFill>
              </a:rPr>
              <a:t>дизлайк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5" y="661162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Создание </a:t>
            </a:r>
            <a:r>
              <a:rPr lang="ru-RU" b="1" dirty="0">
                <a:solidFill>
                  <a:srgbClr val="438BF9"/>
                </a:solidFill>
                <a:latin typeface="Tinkoff Sans" panose="02000506050000020004" pitchFamily="2" charset="0"/>
              </a:rPr>
              <a:t>базы данных</a:t>
            </a:r>
            <a:endParaRPr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20B337-6E75-08C8-7CD5-083158177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38" y="2722394"/>
            <a:ext cx="11135785" cy="3226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D3BE53-7A47-9E98-F373-EA303F6C3CAB}"/>
              </a:ext>
            </a:extLst>
          </p:cNvPr>
          <p:cNvSpPr txBox="1"/>
          <p:nvPr/>
        </p:nvSpPr>
        <p:spPr>
          <a:xfrm>
            <a:off x="805625" y="1741954"/>
            <a:ext cx="8550646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84640" lvl="1" indent="-584640" hangingPunct="1">
              <a:buFont typeface="+mj-lt"/>
              <a:buAutoNum type="arabicPeriod"/>
            </a:pPr>
            <a:r>
              <a:rPr lang="ru-RU" sz="4000" dirty="0">
                <a:solidFill>
                  <a:schemeClr val="bg1"/>
                </a:solidFill>
              </a:rPr>
              <a:t>Архитектура БД</a:t>
            </a:r>
            <a:endParaRPr lang="en-US" sz="4000" dirty="0">
              <a:solidFill>
                <a:schemeClr val="bg1"/>
              </a:solidFill>
            </a:endParaRPr>
          </a:p>
          <a:p>
            <a:pPr marL="584640" lvl="1" indent="-584640" hangingPunct="1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84640" lvl="1" indent="-584640" hangingPunct="1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D2872-EBFF-BF58-2633-6E435AE7E8AA}"/>
              </a:ext>
            </a:extLst>
          </p:cNvPr>
          <p:cNvSpPr txBox="1"/>
          <p:nvPr/>
        </p:nvSpPr>
        <p:spPr>
          <a:xfrm>
            <a:off x="805625" y="6337418"/>
            <a:ext cx="4767942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/>
            <a:r>
              <a:rPr lang="en-US" sz="4400" dirty="0">
                <a:solidFill>
                  <a:schemeClr val="bg1"/>
                </a:solidFill>
              </a:rPr>
              <a:t>2.   </a:t>
            </a:r>
            <a:r>
              <a:rPr lang="ru-RU" sz="4400" dirty="0">
                <a:solidFill>
                  <a:schemeClr val="bg1"/>
                </a:solidFill>
              </a:rPr>
              <a:t>Выбор СУБД</a:t>
            </a:r>
            <a:endParaRPr lang="en-US" sz="4400" dirty="0">
              <a:solidFill>
                <a:schemeClr val="bg1"/>
              </a:solidFill>
            </a:endParaRPr>
          </a:p>
          <a:p>
            <a:pPr marL="584640" lvl="1" indent="-584640" hangingPunct="1">
              <a:buFont typeface="+mj-lt"/>
              <a:buAutoNum type="arabicPeriod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E0B0-7819-9069-41C5-8DD25F4C26D3}"/>
              </a:ext>
            </a:extLst>
          </p:cNvPr>
          <p:cNvSpPr txBox="1"/>
          <p:nvPr/>
        </p:nvSpPr>
        <p:spPr>
          <a:xfrm>
            <a:off x="805625" y="7271964"/>
            <a:ext cx="7183343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indent="0" hangingPunct="1"/>
            <a:r>
              <a:rPr lang="ru-RU" sz="4200" dirty="0">
                <a:solidFill>
                  <a:schemeClr val="bg1"/>
                </a:solidFill>
              </a:rPr>
              <a:t>Преимущества </a:t>
            </a:r>
            <a:r>
              <a:rPr lang="en-US" sz="4200" dirty="0">
                <a:solidFill>
                  <a:schemeClr val="bg1"/>
                </a:solidFill>
              </a:rPr>
              <a:t>SQLite</a:t>
            </a:r>
            <a:br>
              <a:rPr lang="ru-RU" sz="4200" dirty="0">
                <a:solidFill>
                  <a:schemeClr val="bg1"/>
                </a:solidFill>
              </a:rPr>
            </a:b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C0E2E-DB80-5B2C-06AC-0F414E1BD25E}"/>
              </a:ext>
            </a:extLst>
          </p:cNvPr>
          <p:cNvSpPr txBox="1"/>
          <p:nvPr/>
        </p:nvSpPr>
        <p:spPr>
          <a:xfrm>
            <a:off x="805626" y="8020065"/>
            <a:ext cx="14110406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200" dirty="0"/>
              <a:t> Простота использования.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200" dirty="0"/>
              <a:t> Низкие требования к ресурсам.</a:t>
            </a:r>
          </a:p>
        </p:txBody>
      </p:sp>
      <p:pic>
        <p:nvPicPr>
          <p:cNvPr id="6" name="Рисунок 5" descr="Изображение выглядит как текст, мультфильм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4A30FAF2-80D7-7C26-7AAB-5DDE7FEDF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"/>
          <a:stretch/>
        </p:blipFill>
        <p:spPr>
          <a:xfrm>
            <a:off x="13857479" y="742337"/>
            <a:ext cx="4401527" cy="64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5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5" y="465220"/>
            <a:ext cx="8550646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 err="1">
                <a:solidFill>
                  <a:srgbClr val="438BF9"/>
                </a:solidFill>
                <a:latin typeface="Tinkoff Sans" panose="02000506050000020004" pitchFamily="2" charset="0"/>
              </a:rPr>
              <a:t>Парсинг</a:t>
            </a:r>
            <a:r>
              <a:rPr lang="ru-RU" b="1" dirty="0">
                <a:latin typeface="Tinkoff Sans" panose="02000506050000020004" pitchFamily="2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Tinkoff Sans" panose="02000506050000020004" pitchFamily="2" charset="0"/>
              </a:rPr>
              <a:t>кэшбеков</a:t>
            </a:r>
            <a:endParaRPr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4" name="Рисунок 3" descr="Изображение выглядит как текст, снимок экрана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E7E9D7F-5809-4877-E35F-826D9E3C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8" y="1730482"/>
            <a:ext cx="8746330" cy="9121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F2BF8-55B2-A73F-238A-D94E34E4E472}"/>
              </a:ext>
            </a:extLst>
          </p:cNvPr>
          <p:cNvSpPr txBox="1"/>
          <p:nvPr/>
        </p:nvSpPr>
        <p:spPr>
          <a:xfrm>
            <a:off x="10181734" y="3349161"/>
            <a:ext cx="8333304" cy="6432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84640" lvl="1" indent="-584640" hangingPunct="1">
              <a:spcBef>
                <a:spcPts val="2400"/>
              </a:spcBef>
              <a:buFont typeface="+mj-lt"/>
              <a:buAutoNum type="arabicPeriod"/>
            </a:pPr>
            <a:r>
              <a:rPr lang="ru-RU" sz="4400" dirty="0">
                <a:solidFill>
                  <a:schemeClr val="bg1"/>
                </a:solidFill>
              </a:rPr>
              <a:t>Парсинг </a:t>
            </a:r>
            <a:r>
              <a:rPr lang="en-US" sz="4400" dirty="0">
                <a:solidFill>
                  <a:schemeClr val="bg1"/>
                </a:solidFill>
              </a:rPr>
              <a:t>HTML </a:t>
            </a:r>
            <a:r>
              <a:rPr lang="ru-RU" sz="4400" dirty="0">
                <a:solidFill>
                  <a:schemeClr val="bg1"/>
                </a:solidFill>
              </a:rPr>
              <a:t>с помощью регулярных выражений;</a:t>
            </a:r>
            <a:endParaRPr lang="en-US" sz="4400" dirty="0">
              <a:solidFill>
                <a:schemeClr val="bg1"/>
              </a:solidFill>
            </a:endParaRPr>
          </a:p>
          <a:p>
            <a:pPr marL="584640" lvl="1" indent="-584640" hangingPunct="1">
              <a:spcBef>
                <a:spcPts val="2400"/>
              </a:spcBef>
              <a:buFont typeface="+mj-lt"/>
              <a:buAutoNum type="arabicPeriod"/>
            </a:pPr>
            <a:r>
              <a:rPr lang="ru-RU" sz="4400" dirty="0">
                <a:solidFill>
                  <a:srgbClr val="438BF9"/>
                </a:solidFill>
              </a:rPr>
              <a:t>Автоматическое</a:t>
            </a:r>
            <a:r>
              <a:rPr lang="ru-RU" sz="4400" dirty="0">
                <a:solidFill>
                  <a:schemeClr val="bg1"/>
                </a:solidFill>
              </a:rPr>
              <a:t> скачивание всех изображений кэшбеков;</a:t>
            </a:r>
          </a:p>
          <a:p>
            <a:pPr marL="584640" lvl="1" indent="-584640" hangingPunct="1">
              <a:spcBef>
                <a:spcPts val="2400"/>
              </a:spcBef>
              <a:buFont typeface="+mj-lt"/>
              <a:buAutoNum type="arabicPeriod"/>
            </a:pPr>
            <a:r>
              <a:rPr lang="ru-RU" sz="4400" dirty="0">
                <a:solidFill>
                  <a:srgbClr val="424242"/>
                </a:solidFill>
              </a:rPr>
              <a:t>Автоматическое</a:t>
            </a:r>
            <a:r>
              <a:rPr lang="ru-RU" sz="4400" dirty="0">
                <a:solidFill>
                  <a:schemeClr val="bg1"/>
                </a:solidFill>
              </a:rPr>
              <a:t> получение информации (название, процент) с кэшбеков;</a:t>
            </a:r>
          </a:p>
          <a:p>
            <a:pPr marL="584640" lvl="1" indent="-584640" hangingPunct="1">
              <a:spcBef>
                <a:spcPts val="2400"/>
              </a:spcBef>
              <a:buFont typeface="+mj-lt"/>
              <a:buAutoNum type="arabicPeriod"/>
            </a:pPr>
            <a:r>
              <a:rPr lang="ru-RU" sz="4400" dirty="0">
                <a:solidFill>
                  <a:schemeClr val="bg1"/>
                </a:solidFill>
              </a:rPr>
              <a:t>Заполнение </a:t>
            </a:r>
            <a:r>
              <a:rPr lang="ru-RU" sz="4400" dirty="0" err="1">
                <a:solidFill>
                  <a:schemeClr val="bg1"/>
                </a:solidFill>
              </a:rPr>
              <a:t>айтемов</a:t>
            </a:r>
            <a:r>
              <a:rPr lang="ru-RU" sz="4400" dirty="0">
                <a:solidFill>
                  <a:schemeClr val="bg1"/>
                </a:solidFill>
              </a:rPr>
              <a:t> в БД.</a:t>
            </a:r>
          </a:p>
        </p:txBody>
      </p:sp>
    </p:spTree>
    <p:extLst>
      <p:ext uri="{BB962C8B-B14F-4D97-AF65-F5344CB8AC3E}">
        <p14:creationId xmlns:p14="http://schemas.microsoft.com/office/powerpoint/2010/main" val="7660218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36D192-092D-E4F5-B564-74134F6B7664}"/>
              </a:ext>
            </a:extLst>
          </p:cNvPr>
          <p:cNvSpPr/>
          <p:nvPr/>
        </p:nvSpPr>
        <p:spPr>
          <a:xfrm>
            <a:off x="805624" y="465220"/>
            <a:ext cx="17709413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ru-RU" b="1" dirty="0">
                <a:latin typeface="Tinkoff Sans" panose="02000506050000020004" pitchFamily="2" charset="0"/>
              </a:rPr>
              <a:t>Формирование матрицы объекты-признаки</a:t>
            </a:r>
            <a:endParaRPr lang="ru-RU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F2BF8-55B2-A73F-238A-D94E34E4E472}"/>
              </a:ext>
            </a:extLst>
          </p:cNvPr>
          <p:cNvSpPr txBox="1"/>
          <p:nvPr/>
        </p:nvSpPr>
        <p:spPr>
          <a:xfrm>
            <a:off x="13553858" y="2486907"/>
            <a:ext cx="5350602" cy="6186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lvl="1" indent="-540000" hangingPunct="1"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One-Hot-Encoding </a:t>
            </a:r>
            <a:r>
              <a:rPr lang="ru-RU" sz="4400" dirty="0">
                <a:solidFill>
                  <a:schemeClr val="bg1"/>
                </a:solidFill>
              </a:rPr>
              <a:t>признаков юзеров: </a:t>
            </a:r>
          </a:p>
          <a:p>
            <a:pPr marL="457200" lvl="1" indent="-457200" hangingPunct="1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438BF9"/>
                </a:solidFill>
              </a:rPr>
              <a:t>возрастная группа</a:t>
            </a:r>
            <a:endParaRPr lang="en-US" sz="4400" dirty="0">
              <a:solidFill>
                <a:srgbClr val="438BF9"/>
              </a:solidFill>
            </a:endParaRPr>
          </a:p>
          <a:p>
            <a:pPr marL="457200" lvl="1" indent="-457200" hangingPunct="1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438BF9"/>
                </a:solidFill>
              </a:rPr>
              <a:t>пол </a:t>
            </a:r>
            <a:endParaRPr lang="en-US" sz="4400" dirty="0">
              <a:solidFill>
                <a:srgbClr val="438BF9"/>
              </a:solidFill>
            </a:endParaRPr>
          </a:p>
          <a:p>
            <a:pPr marL="457200" lvl="1" indent="-457200" hangingPunct="1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438BF9"/>
                </a:solidFill>
              </a:rPr>
              <a:t>заработок</a:t>
            </a:r>
            <a:endParaRPr lang="en-US" sz="4400" dirty="0">
              <a:solidFill>
                <a:srgbClr val="438BF9"/>
              </a:solidFill>
            </a:endParaRPr>
          </a:p>
          <a:p>
            <a:pPr marL="457200" lvl="3" indent="-457200" hangingPunct="1"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438BF9"/>
                </a:solidFill>
              </a:rPr>
              <a:t>наличие детей</a:t>
            </a:r>
          </a:p>
          <a:p>
            <a:pPr lvl="1" indent="0" hangingPunct="1"/>
            <a:endParaRPr lang="ru-RU" sz="4400" dirty="0">
              <a:solidFill>
                <a:schemeClr val="bg1"/>
              </a:solidFill>
            </a:endParaRPr>
          </a:p>
          <a:p>
            <a:pPr marL="514350" lvl="1" indent="-514350" hangingPunct="1">
              <a:buAutoNum type="arabicPeriod" startAt="2"/>
            </a:pPr>
            <a:r>
              <a:rPr lang="ru-RU" sz="4400" dirty="0">
                <a:solidFill>
                  <a:schemeClr val="bg1"/>
                </a:solidFill>
              </a:rPr>
              <a:t>Оценки </a:t>
            </a:r>
            <a:r>
              <a:rPr lang="ru-RU" sz="4400" dirty="0" err="1">
                <a:solidFill>
                  <a:schemeClr val="bg1"/>
                </a:solidFill>
              </a:rPr>
              <a:t>айтемов</a:t>
            </a:r>
            <a:r>
              <a:rPr lang="ru-RU" sz="4400" dirty="0">
                <a:solidFill>
                  <a:schemeClr val="bg1"/>
                </a:solidFill>
              </a:rPr>
              <a:t> юзерами </a:t>
            </a:r>
            <a:r>
              <a:rPr lang="ru-RU" sz="4400" dirty="0">
                <a:solidFill>
                  <a:srgbClr val="438BF9"/>
                </a:solidFill>
              </a:rPr>
              <a:t>(-1, 0</a:t>
            </a:r>
            <a:r>
              <a:rPr lang="en-US" sz="4400" dirty="0">
                <a:solidFill>
                  <a:srgbClr val="438BF9"/>
                </a:solidFill>
              </a:rPr>
              <a:t>, +</a:t>
            </a:r>
            <a:r>
              <a:rPr lang="ru-RU" sz="4400" dirty="0">
                <a:solidFill>
                  <a:srgbClr val="438BF9"/>
                </a:solidFill>
              </a:rPr>
              <a:t>1)</a:t>
            </a:r>
          </a:p>
        </p:txBody>
      </p:sp>
      <p:pic>
        <p:nvPicPr>
          <p:cNvPr id="15" name="Рисунок 1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C98556F-D47B-361B-98F3-28B88C5D3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95" y="2362378"/>
            <a:ext cx="11530713" cy="684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27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28691</TotalTime>
  <Words>1116</Words>
  <Application>Microsoft Office PowerPoint</Application>
  <PresentationFormat>Произвольный</PresentationFormat>
  <Paragraphs>269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TINKOFFSANS-MEDIUM</vt:lpstr>
      <vt:lpstr>Calibri</vt:lpstr>
      <vt:lpstr>Arial</vt:lpstr>
      <vt:lpstr>Tinkoff Sans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Он такой один!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</dc:creator>
  <cp:lastModifiedBy>Никишин Андрей Павлович</cp:lastModifiedBy>
  <cp:revision>655</cp:revision>
  <dcterms:modified xsi:type="dcterms:W3CDTF">2023-11-04T07:41:35Z</dcterms:modified>
</cp:coreProperties>
</file>